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53"/>
  </p:notesMasterIdLst>
  <p:sldIdLst>
    <p:sldId id="271" r:id="rId3"/>
    <p:sldId id="310" r:id="rId4"/>
    <p:sldId id="311" r:id="rId5"/>
    <p:sldId id="272" r:id="rId6"/>
    <p:sldId id="273" r:id="rId7"/>
    <p:sldId id="274" r:id="rId8"/>
    <p:sldId id="275" r:id="rId9"/>
    <p:sldId id="276" r:id="rId10"/>
    <p:sldId id="312" r:id="rId11"/>
    <p:sldId id="277" r:id="rId12"/>
    <p:sldId id="279" r:id="rId13"/>
    <p:sldId id="278" r:id="rId14"/>
    <p:sldId id="280" r:id="rId15"/>
    <p:sldId id="281" r:id="rId16"/>
    <p:sldId id="283" r:id="rId17"/>
    <p:sldId id="291" r:id="rId18"/>
    <p:sldId id="282" r:id="rId19"/>
    <p:sldId id="284" r:id="rId20"/>
    <p:sldId id="285" r:id="rId21"/>
    <p:sldId id="286" r:id="rId22"/>
    <p:sldId id="287" r:id="rId23"/>
    <p:sldId id="288" r:id="rId24"/>
    <p:sldId id="313" r:id="rId25"/>
    <p:sldId id="315" r:id="rId26"/>
    <p:sldId id="314" r:id="rId27"/>
    <p:sldId id="289" r:id="rId28"/>
    <p:sldId id="290" r:id="rId29"/>
    <p:sldId id="292" r:id="rId30"/>
    <p:sldId id="293" r:id="rId31"/>
    <p:sldId id="318" r:id="rId32"/>
    <p:sldId id="295" r:id="rId33"/>
    <p:sldId id="319" r:id="rId34"/>
    <p:sldId id="307" r:id="rId35"/>
    <p:sldId id="296" r:id="rId36"/>
    <p:sldId id="297" r:id="rId37"/>
    <p:sldId id="317" r:id="rId38"/>
    <p:sldId id="323" r:id="rId39"/>
    <p:sldId id="316" r:id="rId40"/>
    <p:sldId id="324" r:id="rId41"/>
    <p:sldId id="300" r:id="rId42"/>
    <p:sldId id="301" r:id="rId43"/>
    <p:sldId id="302" r:id="rId44"/>
    <p:sldId id="303" r:id="rId45"/>
    <p:sldId id="304" r:id="rId46"/>
    <p:sldId id="309" r:id="rId47"/>
    <p:sldId id="305" r:id="rId48"/>
    <p:sldId id="306" r:id="rId49"/>
    <p:sldId id="325" r:id="rId50"/>
    <p:sldId id="326" r:id="rId51"/>
    <p:sldId id="327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ED7D31"/>
    <a:srgbClr val="00CC00"/>
    <a:srgbClr val="00FF99"/>
    <a:srgbClr val="EDB1FD"/>
    <a:srgbClr val="F6D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DC1CD-8E35-468E-939E-6FA89851B1F9}" v="86" dt="2022-10-17T12:58:09.3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00BAF-B8BD-4875-B3A2-71F3843E0B9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6CFE7-1A86-4FFF-A6B6-A5453531B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5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1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2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9D96-676A-475E-8A1B-2B0E09E51A7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42F1-8B86-479F-B199-CC6EFEF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6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9D96-676A-475E-8A1B-2B0E09E51A7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42F1-8B86-479F-B199-CC6EFEF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3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9D96-676A-475E-8A1B-2B0E09E51A7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42F1-8B86-479F-B199-CC6EFEF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7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99561" y="1051551"/>
            <a:ext cx="2674143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8927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999560" y="445272"/>
            <a:ext cx="27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103000" y="5613661"/>
            <a:ext cx="667802" cy="473606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9560" y="3568701"/>
            <a:ext cx="2674143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8" y="549276"/>
            <a:ext cx="2674143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148" y="2677307"/>
            <a:ext cx="2674144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06696" y="1596771"/>
            <a:ext cx="2586419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88931" y="596392"/>
            <a:ext cx="1697832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18709" y="3324733"/>
            <a:ext cx="2202657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911566" y="850167"/>
            <a:ext cx="27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201723" y="5691007"/>
            <a:ext cx="50085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4507201"/>
            <a:ext cx="337542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290572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90572" y="0"/>
            <a:ext cx="2290572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2856" y="0"/>
            <a:ext cx="2290572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53428" y="0"/>
            <a:ext cx="2290572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46808" y="4508500"/>
            <a:ext cx="4666059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30"/>
            <a:ext cx="9144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675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8" y="549275"/>
            <a:ext cx="4077890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148" y="3816724"/>
            <a:ext cx="4077890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2"/>
            <a:ext cx="4980214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4980214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460499" y="5334748"/>
            <a:ext cx="508601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549275"/>
            <a:ext cx="83187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47" y="2113200"/>
            <a:ext cx="8317706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549275"/>
            <a:ext cx="267462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16617" y="4143453"/>
            <a:ext cx="550693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51585" y="5059009"/>
            <a:ext cx="81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3147" y="4097339"/>
            <a:ext cx="2674143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51857" y="656633"/>
            <a:ext cx="3849291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30"/>
            <a:ext cx="9144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716581" y="762609"/>
            <a:ext cx="81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1481" y="548641"/>
            <a:ext cx="6211490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50424" y="4518946"/>
            <a:ext cx="1485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9244" y="1990724"/>
            <a:ext cx="126873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78788" y="1990724"/>
            <a:ext cx="126873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96482" y="1993392"/>
            <a:ext cx="126873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14176" y="1990724"/>
            <a:ext cx="126873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625" y="3781425"/>
            <a:ext cx="1283494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050" y="4232950"/>
            <a:ext cx="1283679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9364" y="3781425"/>
            <a:ext cx="1283494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78788" y="4232950"/>
            <a:ext cx="1283679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7058" y="3781425"/>
            <a:ext cx="1283494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6482" y="4232950"/>
            <a:ext cx="1283679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74834" y="3787288"/>
            <a:ext cx="1283494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74259" y="4238813"/>
            <a:ext cx="1283679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9D96-676A-475E-8A1B-2B0E09E51A7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42F1-8B86-479F-B199-CC6EFEF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8318709" y="5893466"/>
            <a:ext cx="27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8588709" y="5827878"/>
            <a:ext cx="284287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549275"/>
            <a:ext cx="8323163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8" y="1731375"/>
            <a:ext cx="4077890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147" y="2427371"/>
            <a:ext cx="4071836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9018" y="1731375"/>
            <a:ext cx="4077294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9018" y="2427371"/>
            <a:ext cx="4077293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449" y="5260967"/>
            <a:ext cx="1485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7991208" y="329137"/>
            <a:ext cx="1080000" cy="947210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8137008" y="518342"/>
            <a:ext cx="405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350602" y="2472855"/>
            <a:ext cx="27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549275"/>
            <a:ext cx="8323163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8" y="1731375"/>
            <a:ext cx="2672952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607" y="2432305"/>
            <a:ext cx="2672952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6180" y="1731375"/>
            <a:ext cx="267462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56180" y="2427371"/>
            <a:ext cx="2631566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04744" y="1731375"/>
            <a:ext cx="267462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4745" y="2427371"/>
            <a:ext cx="2631566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4508501"/>
            <a:ext cx="337542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46808" y="4508500"/>
            <a:ext cx="4666059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19330" y="3852225"/>
            <a:ext cx="27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48" y="549275"/>
            <a:ext cx="4077890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148" y="3827610"/>
            <a:ext cx="4077890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17186" y="548640"/>
            <a:ext cx="3813048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17186" y="3429000"/>
            <a:ext cx="3813048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71010" y="125400"/>
            <a:ext cx="1053524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5527" y="5610392"/>
            <a:ext cx="50085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977884" y="5427212"/>
            <a:ext cx="81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9362" y="389841"/>
            <a:ext cx="6211490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9362" y="3536951"/>
            <a:ext cx="6211492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324334" y="639757"/>
            <a:ext cx="1080000" cy="947210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470134" y="828962"/>
            <a:ext cx="405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350602" y="2472855"/>
            <a:ext cx="27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997464" y="4524379"/>
            <a:ext cx="1485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8302398" y="333375"/>
            <a:ext cx="27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248839" y="5528198"/>
            <a:ext cx="473606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549275"/>
            <a:ext cx="8317706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147" y="2097175"/>
            <a:ext cx="40767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4154" y="2097175"/>
            <a:ext cx="40767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3712224" y="5111861"/>
            <a:ext cx="947210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549275"/>
            <a:ext cx="8317706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831" y="1750061"/>
            <a:ext cx="550902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3148" y="1750061"/>
            <a:ext cx="2674144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9D96-676A-475E-8A1B-2B0E09E51A7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42F1-8B86-479F-B199-CC6EFEF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9D96-676A-475E-8A1B-2B0E09E51A7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42F1-8B86-479F-B199-CC6EFEF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6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9D96-676A-475E-8A1B-2B0E09E51A7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42F1-8B86-479F-B199-CC6EFEF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8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9D96-676A-475E-8A1B-2B0E09E51A7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42F1-8B86-479F-B199-CC6EFEF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4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9D96-676A-475E-8A1B-2B0E09E51A7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42F1-8B86-479F-B199-CC6EFEF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8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9D96-676A-475E-8A1B-2B0E09E51A7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42F1-8B86-479F-B199-CC6EFEF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6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9D96-676A-475E-8A1B-2B0E09E51A7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E42F1-8B86-479F-B199-CC6EFEF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B9D96-676A-475E-8A1B-2B0E09E51A7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E42F1-8B86-479F-B199-CC6EFEF8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3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550801"/>
            <a:ext cx="8317706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147" y="2113863"/>
            <a:ext cx="83187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3147" y="6507212"/>
            <a:ext cx="197167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362" y="6507212"/>
            <a:ext cx="478440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61647" y="6507212"/>
            <a:ext cx="126920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2880" userDrawn="1">
          <p15:clr>
            <a:srgbClr val="F26B43"/>
          </p15:clr>
        </p15:guide>
        <p15:guide id="33" orient="horz" pos="2160" userDrawn="1">
          <p15:clr>
            <a:srgbClr val="F26B43"/>
          </p15:clr>
        </p15:guide>
        <p15:guide id="34" pos="260" userDrawn="1">
          <p15:clr>
            <a:srgbClr val="F26B43"/>
          </p15:clr>
        </p15:guide>
        <p15:guide id="35" pos="5500" userDrawn="1">
          <p15:clr>
            <a:srgbClr val="F26B43"/>
          </p15:clr>
        </p15:guide>
        <p15:guide id="36" orient="horz" pos="346" userDrawn="1">
          <p15:clr>
            <a:srgbClr val="F26B43"/>
          </p15:clr>
        </p15:guide>
        <p15:guide id="37" orient="horz" pos="3974" userDrawn="1">
          <p15:clr>
            <a:srgbClr val="F26B43"/>
          </p15:clr>
        </p15:guide>
        <p15:guide id="38" pos="618" userDrawn="1">
          <p15:clr>
            <a:srgbClr val="A4A3A4"/>
          </p15:clr>
        </p15:guide>
        <p15:guide id="39" pos="703" userDrawn="1">
          <p15:clr>
            <a:srgbClr val="A4A3A4"/>
          </p15:clr>
        </p15:guide>
        <p15:guide id="40" pos="1060" userDrawn="1">
          <p15:clr>
            <a:srgbClr val="A4A3A4"/>
          </p15:clr>
        </p15:guide>
        <p15:guide id="41" pos="1145" userDrawn="1">
          <p15:clr>
            <a:srgbClr val="A4A3A4"/>
          </p15:clr>
        </p15:guide>
        <p15:guide id="42" pos="1502" userDrawn="1">
          <p15:clr>
            <a:srgbClr val="A4A3A4"/>
          </p15:clr>
        </p15:guide>
        <p15:guide id="43" pos="1587" userDrawn="1">
          <p15:clr>
            <a:srgbClr val="A4A3A4"/>
          </p15:clr>
        </p15:guide>
        <p15:guide id="44" pos="1945" userDrawn="1">
          <p15:clr>
            <a:srgbClr val="A4A3A4"/>
          </p15:clr>
        </p15:guide>
        <p15:guide id="45" pos="2030" userDrawn="1">
          <p15:clr>
            <a:srgbClr val="A4A3A4"/>
          </p15:clr>
        </p15:guide>
        <p15:guide id="46" pos="2387" userDrawn="1">
          <p15:clr>
            <a:srgbClr val="A4A3A4"/>
          </p15:clr>
        </p15:guide>
        <p15:guide id="47" pos="2489" userDrawn="1">
          <p15:clr>
            <a:srgbClr val="A4A3A4"/>
          </p15:clr>
        </p15:guide>
        <p15:guide id="48" pos="2829" userDrawn="1">
          <p15:clr>
            <a:srgbClr val="A4A3A4"/>
          </p15:clr>
        </p15:guide>
        <p15:guide id="49" pos="2931" userDrawn="1">
          <p15:clr>
            <a:srgbClr val="A4A3A4"/>
          </p15:clr>
        </p15:guide>
        <p15:guide id="50" pos="3272" userDrawn="1">
          <p15:clr>
            <a:srgbClr val="A4A3A4"/>
          </p15:clr>
        </p15:guide>
        <p15:guide id="51" pos="3374" userDrawn="1">
          <p15:clr>
            <a:srgbClr val="A4A3A4"/>
          </p15:clr>
        </p15:guide>
        <p15:guide id="52" pos="3713" userDrawn="1">
          <p15:clr>
            <a:srgbClr val="A4A3A4"/>
          </p15:clr>
        </p15:guide>
        <p15:guide id="53" pos="3815" userDrawn="1">
          <p15:clr>
            <a:srgbClr val="A4A3A4"/>
          </p15:clr>
        </p15:guide>
        <p15:guide id="54" pos="4156" userDrawn="1">
          <p15:clr>
            <a:srgbClr val="A4A3A4"/>
          </p15:clr>
        </p15:guide>
        <p15:guide id="55" pos="4258" userDrawn="1">
          <p15:clr>
            <a:srgbClr val="A4A3A4"/>
          </p15:clr>
        </p15:guide>
        <p15:guide id="56" pos="4615" userDrawn="1">
          <p15:clr>
            <a:srgbClr val="A4A3A4"/>
          </p15:clr>
        </p15:guide>
        <p15:guide id="57" pos="4700" userDrawn="1">
          <p15:clr>
            <a:srgbClr val="A4A3A4"/>
          </p15:clr>
        </p15:guide>
        <p15:guide id="58" pos="5057" userDrawn="1">
          <p15:clr>
            <a:srgbClr val="A4A3A4"/>
          </p15:clr>
        </p15:guide>
        <p15:guide id="59" pos="5142" userDrawn="1">
          <p15:clr>
            <a:srgbClr val="A4A3A4"/>
          </p15:clr>
        </p15:guide>
        <p15:guide id="60" orient="horz" pos="3838" userDrawn="1">
          <p15:clr>
            <a:srgbClr val="A4A3A4"/>
          </p15:clr>
        </p15:guide>
        <p15:guide id="61" orient="horz" pos="2092" userDrawn="1">
          <p15:clr>
            <a:srgbClr val="A4A3A4"/>
          </p15:clr>
        </p15:guide>
        <p15:guide id="62" orient="horz" pos="2228" userDrawn="1">
          <p15:clr>
            <a:srgbClr val="A4A3A4"/>
          </p15:clr>
        </p15:guide>
        <p15:guide id="63" orient="horz" pos="845" userDrawn="1">
          <p15:clr>
            <a:srgbClr val="A4A3A4"/>
          </p15:clr>
        </p15:guide>
        <p15:guide id="64" orient="horz" pos="958" userDrawn="1">
          <p15:clr>
            <a:srgbClr val="A4A3A4"/>
          </p15:clr>
        </p15:guide>
        <p15:guide id="65" orient="horz" pos="1480" userDrawn="1">
          <p15:clr>
            <a:srgbClr val="A4A3A4"/>
          </p15:clr>
        </p15:guide>
        <p15:guide id="66" orient="horz" pos="1593" userDrawn="1">
          <p15:clr>
            <a:srgbClr val="A4A3A4"/>
          </p15:clr>
        </p15:guide>
        <p15:guide id="67" orient="horz" pos="2727" userDrawn="1">
          <p15:clr>
            <a:srgbClr val="A4A3A4"/>
          </p15:clr>
        </p15:guide>
        <p15:guide id="68" orient="horz" pos="2840" userDrawn="1">
          <p15:clr>
            <a:srgbClr val="A4A3A4"/>
          </p15:clr>
        </p15:guide>
        <p15:guide id="69" orient="horz" pos="3339" userDrawn="1">
          <p15:clr>
            <a:srgbClr val="A4A3A4"/>
          </p15:clr>
        </p15:guide>
        <p15:guide id="70" orient="horz" pos="347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hyperlink" Target="https://www.the-generous-husband.com/2015/11/06/friday-flashback-dying-to-my-preference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67398" y="96119"/>
            <a:ext cx="5543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70C0"/>
                </a:solidFill>
                <a:effectLst/>
              </a:rPr>
              <a:t>Hypothesis Testing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6842" y="5811901"/>
            <a:ext cx="60518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0070C0"/>
                </a:solidFill>
                <a:effectLst/>
              </a:rPr>
              <a:t>Conceptual Understandings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44" y="1022628"/>
            <a:ext cx="6400452" cy="48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35" y="286328"/>
            <a:ext cx="523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fallibility of hypothesis testing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768060"/>
              </p:ext>
            </p:extLst>
          </p:nvPr>
        </p:nvGraphicFramePr>
        <p:xfrm>
          <a:off x="1528763" y="1033188"/>
          <a:ext cx="6580764" cy="1913212"/>
        </p:xfrm>
        <a:graphic>
          <a:graphicData uri="http://schemas.openxmlformats.org/drawingml/2006/table">
            <a:tbl>
              <a:tblPr firstRow="1" firstCol="1" bandRow="1"/>
              <a:tblGrid>
                <a:gridCol w="1747294">
                  <a:extLst>
                    <a:ext uri="{9D8B030D-6E8A-4147-A177-3AD203B41FA5}">
                      <a16:colId xmlns:a16="http://schemas.microsoft.com/office/drawing/2014/main" val="1309334444"/>
                    </a:ext>
                  </a:extLst>
                </a:gridCol>
                <a:gridCol w="2276454">
                  <a:extLst>
                    <a:ext uri="{9D8B030D-6E8A-4147-A177-3AD203B41FA5}">
                      <a16:colId xmlns:a16="http://schemas.microsoft.com/office/drawing/2014/main" val="1273553441"/>
                    </a:ext>
                  </a:extLst>
                </a:gridCol>
                <a:gridCol w="2557016">
                  <a:extLst>
                    <a:ext uri="{9D8B030D-6E8A-4147-A177-3AD203B41FA5}">
                      <a16:colId xmlns:a16="http://schemas.microsoft.com/office/drawing/2014/main" val="4197489743"/>
                    </a:ext>
                  </a:extLst>
                </a:gridCol>
              </a:tblGrid>
              <a:tr h="382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2578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2578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 is TRUE in reality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2578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 is FALSE in reality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1203"/>
                  </a:ext>
                </a:extLst>
              </a:tr>
              <a:tr h="765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2578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statistics say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2578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retain Ho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2578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correct decision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2578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 II error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7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32565"/>
                  </a:ext>
                </a:extLst>
              </a:tr>
              <a:tr h="765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2578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statistics say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2578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reject Ho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2578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 I error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2578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  <a:tab pos="11430000" algn="l"/>
                          <a:tab pos="11887200" algn="l"/>
                        </a:tabLs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correct decision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27865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9127" y="3371273"/>
            <a:ext cx="7489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 use hypothesis testing on sample data. Any decision we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make could be right or wrong.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94058" y="4701312"/>
            <a:ext cx="8520474" cy="720436"/>
            <a:chOff x="694058" y="4701312"/>
            <a:chExt cx="8520474" cy="720436"/>
          </a:xfrm>
        </p:grpSpPr>
        <p:sp>
          <p:nvSpPr>
            <p:cNvPr id="8" name="Rectangle 7"/>
            <p:cNvSpPr/>
            <p:nvPr/>
          </p:nvSpPr>
          <p:spPr>
            <a:xfrm>
              <a:off x="694944" y="4701312"/>
              <a:ext cx="8449056" cy="72043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4058" y="4710456"/>
              <a:ext cx="85204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Type I error: claiming you have a significant effect when you do not.</a:t>
              </a:r>
            </a:p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analogous to a “false positive”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90329" y="5551058"/>
            <a:ext cx="8449056" cy="743523"/>
            <a:chOff x="690329" y="5551058"/>
            <a:chExt cx="8449056" cy="743523"/>
          </a:xfrm>
        </p:grpSpPr>
        <p:sp>
          <p:nvSpPr>
            <p:cNvPr id="7" name="Rectangle 6"/>
            <p:cNvSpPr/>
            <p:nvPr/>
          </p:nvSpPr>
          <p:spPr>
            <a:xfrm>
              <a:off x="690329" y="5574145"/>
              <a:ext cx="8449056" cy="72043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4944" y="5551058"/>
              <a:ext cx="82207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Type II error: claiming you have a non-significant effect when you </a:t>
              </a:r>
            </a:p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do have something - analogous to a “false negative”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86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691" y="240146"/>
            <a:ext cx="6289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I vs. Type II errors – which is worse?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6691" y="1191489"/>
            <a:ext cx="79912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Impact to the Field: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type I errors get published more</a:t>
            </a:r>
          </a:p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than type II errors – in this sense,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type I errors are worse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6691" y="2696830"/>
            <a:ext cx="62376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the consequences for a specific study: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for example, is it worse to think 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you have a cure for COVID and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you don’t (a type I error)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				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is it worse to think you do not 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have a cure for COVID, when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you actually do (a type II error)</a:t>
            </a:r>
          </a:p>
        </p:txBody>
      </p:sp>
      <p:pic>
        <p:nvPicPr>
          <p:cNvPr id="6" name="Picture 5" descr="Vuelve a repetirse un viejo error del autor en el párraf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10" y="4047672"/>
            <a:ext cx="2541168" cy="2331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3128" y="406614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94944" y="676656"/>
            <a:ext cx="8110728" cy="251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6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yendo libro | $&gt; SoloCodigoWe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399">
            <a:off x="6907434" y="4911813"/>
            <a:ext cx="1775191" cy="1530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691" y="240146"/>
            <a:ext cx="6845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and logic of hypothesis testing: In brief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86691" y="1052176"/>
            <a:ext cx="48013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1) State Ho and Ha in words or in symbols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86691" y="1789113"/>
            <a:ext cx="7919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2) Choose a value for α (alpha, also known as the level of significance)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86691" y="2551113"/>
            <a:ext cx="78692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Tx/>
              <a:buAutoNum type="arabicParenR" startAt="3"/>
              <a:defRPr/>
            </a:pPr>
            <a:r>
              <a:rPr lang="en-US" sz="1800" dirty="0"/>
              <a:t>Decide on which hypothesis test you are going to run. </a:t>
            </a:r>
          </a:p>
          <a:p>
            <a:pPr>
              <a:defRPr/>
            </a:pPr>
            <a:r>
              <a:rPr lang="en-US" sz="1800" dirty="0"/>
              <a:t>      Regardless of which test you do, you will end up calculating a </a:t>
            </a:r>
            <a:br>
              <a:rPr lang="en-US" sz="1800" dirty="0"/>
            </a:br>
            <a:r>
              <a:rPr lang="en-US" sz="1800" dirty="0"/>
              <a:t>      number called a test statistic (TS).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6691" y="3724038"/>
            <a:ext cx="7331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AutoNum type="arabicParenR" startAt="4"/>
            </a:pPr>
            <a:r>
              <a:rPr lang="en-US" altLang="en-US" sz="1800" b="1" dirty="0">
                <a:latin typeface="Arial" panose="020B0604020202020204" pitchFamily="34" charset="0"/>
              </a:rPr>
              <a:t>Compare the value of the TS to the value of TS critical  (the TS  critical is like a cutoff score)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40392" y="4551800"/>
            <a:ext cx="6737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      If TS &gt; TS critical, reject Ho.  If TS &lt; TS critical, retain Ho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94944" y="676656"/>
            <a:ext cx="8110728" cy="251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6691" y="240146"/>
            <a:ext cx="742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and logic of hypothesis testing: The details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86691" y="1165389"/>
            <a:ext cx="7635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Stating Ho and Ha</a:t>
            </a: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:  </a:t>
            </a:r>
            <a:r>
              <a:rPr lang="en-US" altLang="en-US" sz="2000" b="1" dirty="0">
                <a:latin typeface="Arial" panose="020B0604020202020204" pitchFamily="34" charset="0"/>
              </a:rPr>
              <a:t>Seasoned veterans generally </a:t>
            </a:r>
            <a:r>
              <a:rPr lang="en-US" altLang="en-US" sz="2000" b="1" i="1" dirty="0">
                <a:latin typeface="Arial" panose="020B0604020202020204" pitchFamily="34" charset="0"/>
              </a:rPr>
              <a:t>know</a:t>
            </a:r>
            <a:r>
              <a:rPr lang="en-US" altLang="en-US" sz="2000" b="1" dirty="0">
                <a:latin typeface="Arial" panose="020B0604020202020204" pitchFamily="34" charset="0"/>
              </a:rPr>
              <a:t> what Ho and Ha say and rarely write them down.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86691" y="3490004"/>
            <a:ext cx="54665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2.  Choose the Level of Significance (alpha)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07770" y="4228700"/>
            <a:ext cx="5735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Alpha (</a:t>
            </a:r>
            <a:r>
              <a:rPr lang="el-G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is the probability of making 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type I error i.e. rejecting Ho when Ho is true.  </a:t>
            </a:r>
            <a:endParaRPr lang="el-G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98793" y="5400164"/>
            <a:ext cx="52147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7030A0"/>
                </a:solidFill>
                <a:latin typeface="Arial" panose="020B0604020202020204" pitchFamily="34" charset="0"/>
              </a:rPr>
              <a:t>We generally do not want alpha to exceed .05 (5%) or .01 (1%)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94944" y="676656"/>
            <a:ext cx="8110728" cy="251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¿A qué le temo? - Jaime, mi dulce guerrer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8" y="3993316"/>
            <a:ext cx="2134838" cy="24225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93976" y="2322576"/>
            <a:ext cx="2409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you should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en-US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sz="2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2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962891" y="1047433"/>
            <a:ext cx="7483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We will decide to reject Ho only when there is less than a 5% or 1% chance that we are making a type I error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962891" y="2117281"/>
            <a:ext cx="7275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If the probability of a type I error is greater than .05 or .01,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we would </a:t>
            </a:r>
            <a:r>
              <a:rPr lang="en-US" altLang="en-US" sz="2000" b="1" dirty="0">
                <a:solidFill>
                  <a:srgbClr val="7030A0"/>
                </a:solidFill>
                <a:latin typeface="Arial" panose="020B0604020202020204" pitchFamily="34" charset="0"/>
              </a:rPr>
              <a:t>RETAIN Ho</a:t>
            </a:r>
            <a:r>
              <a:rPr lang="en-US" altLang="en-US" sz="2000" b="1" dirty="0">
                <a:latin typeface="Arial" panose="020B0604020202020204" pitchFamily="34" charset="0"/>
              </a:rPr>
              <a:t>… the risk of an error associated with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rejecting Ho is too high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2891" y="338328"/>
            <a:ext cx="767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How does alpha affect our decision to reject or retain Ho?  </a:t>
            </a:r>
          </a:p>
        </p:txBody>
      </p:sp>
      <p:pic>
        <p:nvPicPr>
          <p:cNvPr id="6" name="Picture 5" descr="十分鐘活用專案管理13 – 風險管理 Risk Management – 敏捷進化趣 Agile FunEv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47" y="3491929"/>
            <a:ext cx="4870536" cy="21684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6947" y="5998464"/>
            <a:ext cx="736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Statisticians prefer you say “fail to reject Ho” instead of retain Ho</a:t>
            </a:r>
          </a:p>
        </p:txBody>
      </p:sp>
    </p:spTree>
    <p:extLst>
      <p:ext uri="{BB962C8B-B14F-4D97-AF65-F5344CB8AC3E}">
        <p14:creationId xmlns:p14="http://schemas.microsoft.com/office/powerpoint/2010/main" val="187430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62891" y="1049338"/>
            <a:ext cx="2634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The short answer….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62891" y="1698793"/>
            <a:ext cx="77219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The probability of a type I error is less than 5% (or 1%) when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the probability of our test statistic (TS) is less than 5% (or 1%)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when Ho is true.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2891" y="338328"/>
            <a:ext cx="763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How do we know what the risk of a type I error equals?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62891" y="3228945"/>
            <a:ext cx="7721986" cy="3384373"/>
            <a:chOff x="962891" y="3228945"/>
            <a:chExt cx="7721986" cy="3384373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962891" y="3228945"/>
              <a:ext cx="26457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 dirty="0">
                  <a:solidFill>
                    <a:srgbClr val="0070C0"/>
                  </a:solidFill>
                  <a:latin typeface="Arial" panose="020B0604020202020204" pitchFamily="34" charset="0"/>
                </a:rPr>
                <a:t>3.  Calculate the T.S.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026899" y="3844585"/>
              <a:ext cx="529664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Before you can figure out the probability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of the TS under Ho, you need to calculate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the TS  </a:t>
              </a:r>
            </a:p>
          </p:txBody>
        </p:sp>
        <p:pic>
          <p:nvPicPr>
            <p:cNvPr id="2" name="Picture 1" descr="Stewie Griffin - Family Guy Wik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094" y="4133087"/>
              <a:ext cx="2130783" cy="248023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00236" y="5093208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Duh!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244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45213" y="475219"/>
            <a:ext cx="79982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chemeClr val="hlink"/>
                </a:solidFill>
                <a:latin typeface="Arial" panose="020B0604020202020204" pitchFamily="34" charset="0"/>
              </a:rPr>
              <a:t>How can we figure out the probability of our test statistic (TS)?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	plot the TS on a standardized frequency distribution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	representing Ho and find the area under the curve.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62891" y="2319347"/>
            <a:ext cx="30011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The Ho 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82496" y="2948486"/>
            <a:ext cx="3665316" cy="2231062"/>
            <a:chOff x="1682496" y="2948486"/>
            <a:chExt cx="3665316" cy="22310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2496" y="2948486"/>
              <a:ext cx="3665316" cy="223106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32888" y="4701009"/>
              <a:ext cx="6495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- </a:t>
              </a:r>
              <a:r>
                <a:rPr lang="en-US" sz="2000" b="1" dirty="0" err="1"/>
                <a:t>t.s</a:t>
              </a:r>
              <a:r>
                <a:rPr lang="en-US" sz="2000" b="1" dirty="0"/>
                <a:t>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15503" y="4701009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+ </a:t>
              </a:r>
              <a:r>
                <a:rPr lang="en-US" sz="2000" b="1" dirty="0" err="1"/>
                <a:t>t.s</a:t>
              </a:r>
              <a:r>
                <a:rPr lang="en-US" sz="2000" b="1" dirty="0"/>
                <a:t>.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62891" y="5455515"/>
            <a:ext cx="7981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This hypothetical distribution tells us that a TS of ANY size “could”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belong to Ho, but some are more probable than others. Which ones are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Improbable?</a:t>
            </a:r>
          </a:p>
        </p:txBody>
      </p:sp>
      <p:sp>
        <p:nvSpPr>
          <p:cNvPr id="9" name="Rectangle 8"/>
          <p:cNvSpPr/>
          <p:nvPr/>
        </p:nvSpPr>
        <p:spPr>
          <a:xfrm rot="1826673">
            <a:off x="4210943" y="3654574"/>
            <a:ext cx="34772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Null, nadda, nothing!</a:t>
            </a:r>
          </a:p>
        </p:txBody>
      </p:sp>
    </p:spTree>
    <p:extLst>
      <p:ext uri="{BB962C8B-B14F-4D97-AF65-F5344CB8AC3E}">
        <p14:creationId xmlns:p14="http://schemas.microsoft.com/office/powerpoint/2010/main" val="28972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015" y="230061"/>
            <a:ext cx="5023077" cy="3057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4056" y="2798064"/>
            <a:ext cx="649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- </a:t>
            </a:r>
            <a:r>
              <a:rPr lang="en-US" sz="2000" b="1" dirty="0" err="1"/>
              <a:t>t.s</a:t>
            </a:r>
            <a:r>
              <a:rPr lang="en-US" sz="2000" b="1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9574" y="2798064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+ </a:t>
            </a:r>
            <a:r>
              <a:rPr lang="en-US" sz="2000" b="1" dirty="0" err="1"/>
              <a:t>t.s</a:t>
            </a:r>
            <a:r>
              <a:rPr lang="en-US" sz="2000" b="1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2633" y="3705938"/>
            <a:ext cx="7876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TS values around 0 are probable, TS values in either tail are improbable. If a TS is a very unlikely event on Ho, maybe we should reject Ho?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How do we know what the probability of OUR TS equals?</a:t>
            </a:r>
          </a:p>
        </p:txBody>
      </p:sp>
      <p:sp>
        <p:nvSpPr>
          <p:cNvPr id="9" name="Rectangle 8"/>
          <p:cNvSpPr/>
          <p:nvPr/>
        </p:nvSpPr>
        <p:spPr>
          <a:xfrm rot="1826673">
            <a:off x="4512694" y="1011597"/>
            <a:ext cx="34772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Null, nadda, nothing!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1102633" y="5599557"/>
            <a:ext cx="7351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If using SPSS, just look at the Sig value! This is the exact prob. A type 1 error</a:t>
            </a:r>
          </a:p>
        </p:txBody>
      </p:sp>
    </p:spTree>
    <p:extLst>
      <p:ext uri="{BB962C8B-B14F-4D97-AF65-F5344CB8AC3E}">
        <p14:creationId xmlns:p14="http://schemas.microsoft.com/office/powerpoint/2010/main" val="415806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750602" y="393346"/>
            <a:ext cx="7763664" cy="163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    At this point, we just want to know if our TS occurs less than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    5% or 1% of the time under Ho. How can we tell?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05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    For alpha .05, find the values of the TS that define the outer 5% of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    the curve.  These values are called the 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CRITICAL VALUES </a:t>
            </a:r>
            <a:r>
              <a:rPr lang="en-US" altLang="en-US" sz="1800" b="1" dirty="0">
                <a:latin typeface="Arial" panose="020B0604020202020204" pitchFamily="34" charset="0"/>
              </a:rPr>
              <a:t>(CV)</a:t>
            </a:r>
            <a:endParaRPr lang="en-US" altLang="en-US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2964" y="5999618"/>
            <a:ext cx="5477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Use a Z or t table to find the value of the CV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94944" y="2724483"/>
            <a:ext cx="8281319" cy="3216974"/>
            <a:chOff x="694944" y="2724483"/>
            <a:chExt cx="8281319" cy="3216974"/>
          </a:xfrm>
        </p:grpSpPr>
        <p:grpSp>
          <p:nvGrpSpPr>
            <p:cNvPr id="11" name="Group 10"/>
            <p:cNvGrpSpPr/>
            <p:nvPr/>
          </p:nvGrpSpPr>
          <p:grpSpPr>
            <a:xfrm>
              <a:off x="694944" y="2724483"/>
              <a:ext cx="8281319" cy="3216974"/>
              <a:chOff x="694944" y="2724483"/>
              <a:chExt cx="8281319" cy="321697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4944" y="2724483"/>
                <a:ext cx="8281319" cy="3216974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889504" y="3392424"/>
                <a:ext cx="310896" cy="1463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540752" y="3392424"/>
                <a:ext cx="310896" cy="1463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834640" y="3317932"/>
              <a:ext cx="56457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2.5%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92682" y="3317932"/>
              <a:ext cx="56457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333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32410" y="298748"/>
            <a:ext cx="77726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4.  Significant vs non-significant: compare your TS to the CV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48690" y="810730"/>
            <a:ext cx="7429500" cy="2886075"/>
            <a:chOff x="948690" y="925258"/>
            <a:chExt cx="7429500" cy="2886075"/>
          </a:xfrm>
        </p:grpSpPr>
        <p:grpSp>
          <p:nvGrpSpPr>
            <p:cNvPr id="8" name="Group 7"/>
            <p:cNvGrpSpPr/>
            <p:nvPr/>
          </p:nvGrpSpPr>
          <p:grpSpPr>
            <a:xfrm>
              <a:off x="948690" y="925258"/>
              <a:ext cx="7429500" cy="2886075"/>
              <a:chOff x="948690" y="925258"/>
              <a:chExt cx="7429500" cy="288607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8690" y="925258"/>
                <a:ext cx="7429500" cy="2886075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152144" y="1252728"/>
                <a:ext cx="2450592" cy="8046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403507" y="1252728"/>
                <a:ext cx="2450592" cy="8046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3054096" y="2157984"/>
              <a:ext cx="365760" cy="329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33263" y="2222245"/>
              <a:ext cx="365760" cy="329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Down Arrow 11"/>
          <p:cNvSpPr/>
          <p:nvPr/>
        </p:nvSpPr>
        <p:spPr>
          <a:xfrm>
            <a:off x="4334256" y="2798064"/>
            <a:ext cx="256032" cy="136245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43025" y="4243109"/>
            <a:ext cx="6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If a TS falls here, it is a high probability event on Ho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There is no basis to reject Ho: the TS is NOT significant</a:t>
            </a: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94944" y="5187472"/>
            <a:ext cx="8449056" cy="1243230"/>
            <a:chOff x="694944" y="5367528"/>
            <a:chExt cx="8449056" cy="1243230"/>
          </a:xfrm>
        </p:grpSpPr>
        <p:sp>
          <p:nvSpPr>
            <p:cNvPr id="14" name="Rectangle 13"/>
            <p:cNvSpPr/>
            <p:nvPr/>
          </p:nvSpPr>
          <p:spPr>
            <a:xfrm>
              <a:off x="694944" y="5367528"/>
              <a:ext cx="8449056" cy="124323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6067" y="5442839"/>
              <a:ext cx="8347933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If a TS is not significant (</a:t>
              </a:r>
              <a:r>
                <a:rPr lang="en-US" b="1" i="1" dirty="0"/>
                <a:t>p </a:t>
              </a:r>
              <a:r>
                <a:rPr lang="en-US" b="1" dirty="0"/>
                <a:t>&gt;.05), retain Ho, your results probably reflect sampling error</a:t>
              </a:r>
            </a:p>
            <a:p>
              <a:endParaRPr lang="en-US" sz="1050" b="1" dirty="0"/>
            </a:p>
            <a:p>
              <a:r>
                <a:rPr lang="en-US" b="1" dirty="0"/>
                <a:t>If a TS is significant (</a:t>
              </a:r>
              <a:r>
                <a:rPr lang="en-US" b="1" i="1" dirty="0"/>
                <a:t>p</a:t>
              </a:r>
              <a:r>
                <a:rPr lang="en-US" b="1" dirty="0"/>
                <a:t> &lt;.05), reject Ho, your results probably reflect something in addition to sampling error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428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pic>
        <p:nvPicPr>
          <p:cNvPr id="1026" name="Picture 2" descr="The Political Economy of Economic Policy - IMF F&amp;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" y="890396"/>
            <a:ext cx="8449056" cy="554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0117" y="205875"/>
            <a:ext cx="5916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Politics in Academia:  Publish or Perish</a:t>
            </a:r>
          </a:p>
        </p:txBody>
      </p:sp>
    </p:spTree>
    <p:extLst>
      <p:ext uri="{BB962C8B-B14F-4D97-AF65-F5344CB8AC3E}">
        <p14:creationId xmlns:p14="http://schemas.microsoft.com/office/powerpoint/2010/main" val="9326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77682" y="947890"/>
            <a:ext cx="7429500" cy="2886075"/>
            <a:chOff x="948690" y="925258"/>
            <a:chExt cx="7429500" cy="2886075"/>
          </a:xfrm>
        </p:grpSpPr>
        <p:grpSp>
          <p:nvGrpSpPr>
            <p:cNvPr id="5" name="Group 4"/>
            <p:cNvGrpSpPr/>
            <p:nvPr/>
          </p:nvGrpSpPr>
          <p:grpSpPr>
            <a:xfrm>
              <a:off x="948690" y="925258"/>
              <a:ext cx="7429500" cy="2886075"/>
              <a:chOff x="948690" y="925258"/>
              <a:chExt cx="7429500" cy="288607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8690" y="925258"/>
                <a:ext cx="7429500" cy="2886075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152144" y="1252728"/>
                <a:ext cx="2450592" cy="8046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403507" y="1252728"/>
                <a:ext cx="2450592" cy="8046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054096" y="2157984"/>
              <a:ext cx="365760" cy="329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33263" y="2222245"/>
              <a:ext cx="365760" cy="329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61288" y="374904"/>
            <a:ext cx="7245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Rejection Zones represent the probability of a type 1 error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2341" y="4006841"/>
            <a:ext cx="66896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When the TS is in a rejection zone, we reject Ho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but the TS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still belong to Ho, right?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the TS really does belong to Ho and we rejected HO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We’ve just made a Type 1 error!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1728" y="108813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Ho</a:t>
            </a:r>
          </a:p>
        </p:txBody>
      </p:sp>
    </p:spTree>
    <p:extLst>
      <p:ext uri="{BB962C8B-B14F-4D97-AF65-F5344CB8AC3E}">
        <p14:creationId xmlns:p14="http://schemas.microsoft.com/office/powerpoint/2010/main" val="80007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4395467" y="1031094"/>
            <a:ext cx="957072" cy="405163"/>
          </a:xfrm>
          <a:prstGeom prst="rect">
            <a:avLst/>
          </a:prstGeom>
          <a:noFill/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Eras Bold ITC" panose="020B0907030504020204" pitchFamily="34" charset="0"/>
                <a:ea typeface="Times New Roman" panose="02020603050405020304" pitchFamily="18" charset="0"/>
              </a:rPr>
              <a:t>  Ho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92555" y="1350010"/>
            <a:ext cx="6267449" cy="2607641"/>
            <a:chOff x="0" y="0"/>
            <a:chExt cx="6268084" cy="2607642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6268084" cy="2607642"/>
              <a:chOff x="0" y="0"/>
              <a:chExt cx="6268084" cy="2607642"/>
            </a:xfrm>
          </p:grpSpPr>
          <p:pic>
            <p:nvPicPr>
              <p:cNvPr id="11" name="Picture 10" descr="L:\Documents\MANUALS\statistics straight up\pictures\ho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27" t="14348" r="39693" b="38639"/>
              <a:stretch/>
            </p:blipFill>
            <p:spPr bwMode="auto">
              <a:xfrm>
                <a:off x="1283109" y="0"/>
                <a:ext cx="4305935" cy="212788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5117690" y="1622322"/>
                <a:ext cx="463980" cy="316865"/>
                <a:chOff x="0" y="0"/>
                <a:chExt cx="463980" cy="317090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7374" y="0"/>
                  <a:ext cx="0" cy="3170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0" y="0"/>
                  <a:ext cx="46398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 flipH="1">
                <a:off x="1218135" y="1629696"/>
                <a:ext cx="463980" cy="317090"/>
                <a:chOff x="0" y="0"/>
                <a:chExt cx="463980" cy="317090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7374" y="0"/>
                  <a:ext cx="0" cy="3170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0" y="0"/>
                  <a:ext cx="46398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 Box 2"/>
              <p:cNvSpPr txBox="1">
                <a:spLocks noChangeArrowheads="1"/>
              </p:cNvSpPr>
              <p:nvPr/>
            </p:nvSpPr>
            <p:spPr bwMode="auto">
              <a:xfrm>
                <a:off x="0" y="2035178"/>
                <a:ext cx="6268084" cy="5724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-685800" algn="l"/>
                    <a:tab pos="-457200" algn="l"/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2578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  <a:tab pos="9601200" algn="l"/>
                    <a:tab pos="10058400" algn="l"/>
                    <a:tab pos="10515600" algn="l"/>
                    <a:tab pos="10972800" algn="l"/>
                    <a:tab pos="11430000" algn="l"/>
                    <a:tab pos="11887200" algn="l"/>
                  </a:tabLst>
                </a:pPr>
                <a:r>
                  <a:rPr lang="en-US" sz="1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- C.V.        	                    0		               C.V. 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-685800" algn="l"/>
                    <a:tab pos="-457200" algn="l"/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2578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  <a:tab pos="9601200" algn="l"/>
                    <a:tab pos="10058400" algn="l"/>
                    <a:tab pos="10515600" algn="l"/>
                    <a:tab pos="10972800" algn="l"/>
                    <a:tab pos="11430000" algn="l"/>
                    <a:tab pos="11887200" algn="l"/>
                  </a:tabLst>
                </a:pPr>
                <a:r>
                  <a:rPr lang="en-US" sz="1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5080819" y="1364225"/>
              <a:ext cx="567690" cy="24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1/2%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283109" y="1371600"/>
              <a:ext cx="567690" cy="2463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1/2%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41832" y="347472"/>
            <a:ext cx="4285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Rejection zones if using alpha .01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92269" y="240421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99%</a:t>
            </a:r>
          </a:p>
        </p:txBody>
      </p:sp>
      <p:sp>
        <p:nvSpPr>
          <p:cNvPr id="26" name="Down Arrow 25"/>
          <p:cNvSpPr/>
          <p:nvPr/>
        </p:nvSpPr>
        <p:spPr>
          <a:xfrm rot="12662924">
            <a:off x="2551828" y="3289084"/>
            <a:ext cx="182447" cy="7722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8087292">
            <a:off x="6911087" y="3234810"/>
            <a:ext cx="185155" cy="7722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3773453" y="3760791"/>
            <a:ext cx="2184615" cy="8084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561784" y="4630494"/>
            <a:ext cx="26244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If a TS is less than +/- CV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Retain Ho, the TS is not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significant,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&gt;.01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0873" y="4059622"/>
            <a:ext cx="22749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If a TS is greater than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- CV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Reject Ho,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TS is significant </a:t>
            </a:r>
          </a:p>
          <a:p>
            <a:pPr algn="ctr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&lt;.01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09727" y="4000934"/>
            <a:ext cx="22749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If a TS is greater than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+ CV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Reject Ho,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TS is significant </a:t>
            </a:r>
          </a:p>
          <a:p>
            <a:pPr algn="ctr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&lt;.01</a:t>
            </a:r>
          </a:p>
        </p:txBody>
      </p:sp>
    </p:spTree>
    <p:extLst>
      <p:ext uri="{BB962C8B-B14F-4D97-AF65-F5344CB8AC3E}">
        <p14:creationId xmlns:p14="http://schemas.microsoft.com/office/powerpoint/2010/main" val="30099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5840" y="420624"/>
            <a:ext cx="3047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The Significance Myth!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0432" y="1161288"/>
            <a:ext cx="76588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“A TS that is significant at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&lt; .01 is MORE significant than a TS that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 significant at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&lt; .05”, right?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WRONG!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unny Making Friends: A Short Story - Bunny Bo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16" y="4511437"/>
            <a:ext cx="3272482" cy="2042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9784" y="480974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Risk of a type I error!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0432" y="2455039"/>
            <a:ext cx="7973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That’s like saying a woman who is 5 months pregnant is more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pregnant than a woman who is 3 months pregnant.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But pregnant is pregnant, and significant is significant!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 what IS the difference between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&lt; .01 and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&lt; .05?</a:t>
            </a:r>
          </a:p>
        </p:txBody>
      </p:sp>
    </p:spTree>
    <p:extLst>
      <p:ext uri="{BB962C8B-B14F-4D97-AF65-F5344CB8AC3E}">
        <p14:creationId xmlns:p14="http://schemas.microsoft.com/office/powerpoint/2010/main" val="3693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77682" y="947890"/>
            <a:ext cx="7429500" cy="2886075"/>
            <a:chOff x="948690" y="925258"/>
            <a:chExt cx="7429500" cy="2886075"/>
          </a:xfrm>
        </p:grpSpPr>
        <p:grpSp>
          <p:nvGrpSpPr>
            <p:cNvPr id="5" name="Group 4"/>
            <p:cNvGrpSpPr/>
            <p:nvPr/>
          </p:nvGrpSpPr>
          <p:grpSpPr>
            <a:xfrm>
              <a:off x="948690" y="925258"/>
              <a:ext cx="7429500" cy="2886075"/>
              <a:chOff x="948690" y="925258"/>
              <a:chExt cx="7429500" cy="288607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8690" y="925258"/>
                <a:ext cx="7429500" cy="2886075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152144" y="1252728"/>
                <a:ext cx="2450592" cy="8046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403507" y="1252728"/>
                <a:ext cx="2450592" cy="8046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054096" y="2157984"/>
              <a:ext cx="365760" cy="329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33263" y="2222245"/>
              <a:ext cx="365760" cy="3291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61288" y="374904"/>
            <a:ext cx="7245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Rejection Zones represent the probability of a type 1 error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2341" y="4006841"/>
            <a:ext cx="66896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When the TS is in a rejection zone, we reject Ho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but the TS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still belong to Ho, right?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the TS really does belong to Ho and we rejected HO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We’ve just made a Type 1 error!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1728" y="108813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87737" y="5945833"/>
            <a:ext cx="5792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Remember why Ho is called the working hypothesis?</a:t>
            </a:r>
          </a:p>
        </p:txBody>
      </p:sp>
    </p:spTree>
    <p:extLst>
      <p:ext uri="{BB962C8B-B14F-4D97-AF65-F5344CB8AC3E}">
        <p14:creationId xmlns:p14="http://schemas.microsoft.com/office/powerpoint/2010/main" val="100701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43730" y="508762"/>
            <a:ext cx="6903622" cy="3044401"/>
            <a:chOff x="1543730" y="508762"/>
            <a:chExt cx="6903622" cy="3044401"/>
          </a:xfrm>
        </p:grpSpPr>
        <p:pic>
          <p:nvPicPr>
            <p:cNvPr id="10" name="Picture 9" descr="L:\Documents\MANUALS\statistics straight up\pictures\ho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7" t="14348" r="39693" b="38639"/>
            <a:stretch/>
          </p:blipFill>
          <p:spPr bwMode="auto">
            <a:xfrm>
              <a:off x="2233214" y="508762"/>
              <a:ext cx="5484322" cy="271048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679809" y="3153053"/>
              <a:ext cx="45911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Values plotted on the X-axis are TS values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43730" y="1563624"/>
              <a:ext cx="1544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CC00"/>
                  </a:solidFill>
                </a:rPr>
                <a:t>Hypothetical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73524" y="957072"/>
              <a:ext cx="22738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CC00"/>
                  </a:solidFill>
                </a:rPr>
                <a:t>Extends from </a:t>
              </a:r>
            </a:p>
            <a:p>
              <a:pPr algn="ctr"/>
              <a:r>
                <a:rPr lang="en-US" sz="2000" b="1" dirty="0">
                  <a:solidFill>
                    <a:srgbClr val="00CC00"/>
                  </a:solidFill>
                </a:rPr>
                <a:t>positive to negative</a:t>
              </a:r>
            </a:p>
            <a:p>
              <a:pPr algn="ctr"/>
              <a:r>
                <a:rPr lang="en-US" sz="2000" b="1" dirty="0">
                  <a:solidFill>
                    <a:srgbClr val="00CC00"/>
                  </a:solidFill>
                </a:rPr>
                <a:t>infinity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61288" y="374904"/>
            <a:ext cx="2348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Ha?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43730" y="4080762"/>
            <a:ext cx="4061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Represents the probability of getting any TS when there is </a:t>
            </a:r>
          </a:p>
          <a:p>
            <a:pPr algn="ctr"/>
            <a:r>
              <a:rPr lang="en-US" sz="2000" b="1" dirty="0"/>
              <a:t>something more than sampling error </a:t>
            </a:r>
          </a:p>
        </p:txBody>
      </p:sp>
      <p:pic>
        <p:nvPicPr>
          <p:cNvPr id="22" name="Picture 21" descr="Underdog (animation) - All The Trop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20" y="3810254"/>
            <a:ext cx="25400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5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691" y="240146"/>
            <a:ext cx="782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hypothesis testing outcomes onto Ho &amp; Ha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94944" y="676656"/>
            <a:ext cx="8110728" cy="251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86691" y="978408"/>
            <a:ext cx="791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 &amp; Ha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therefore overlap. Let’s look at them separately first.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7594"/>
          <a:stretch/>
        </p:blipFill>
        <p:spPr>
          <a:xfrm>
            <a:off x="2470229" y="1901738"/>
            <a:ext cx="4654296" cy="348360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94944" y="5522976"/>
            <a:ext cx="8449056" cy="697992"/>
            <a:chOff x="694944" y="5522976"/>
            <a:chExt cx="8449056" cy="697992"/>
          </a:xfrm>
        </p:grpSpPr>
        <p:sp>
          <p:nvSpPr>
            <p:cNvPr id="7" name="Rectangle 6"/>
            <p:cNvSpPr/>
            <p:nvPr/>
          </p:nvSpPr>
          <p:spPr>
            <a:xfrm>
              <a:off x="694944" y="5522976"/>
              <a:ext cx="8449056" cy="697992"/>
            </a:xfrm>
            <a:prstGeom prst="rect">
              <a:avLst/>
            </a:prstGeom>
            <a:solidFill>
              <a:srgbClr val="EDB1FD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0664" y="5564011"/>
              <a:ext cx="83359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The two areas under Ho are 1 – </a:t>
              </a:r>
              <a:r>
                <a:rPr lang="el-G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l-G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. They are the prob. of correctly retaining Ho </a:t>
              </a:r>
            </a:p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and incorrectly rejecting Ho. These two areas must sum to 1.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93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-18288"/>
            <a:ext cx="7040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691" y="240146"/>
            <a:ext cx="782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hypothesis testing outcomes onto Ho &amp; Ha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94944" y="676656"/>
            <a:ext cx="8110728" cy="251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2406"/>
          <a:stretch/>
        </p:blipFill>
        <p:spPr>
          <a:xfrm>
            <a:off x="2667692" y="1946250"/>
            <a:ext cx="4165231" cy="343278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94944" y="5632513"/>
            <a:ext cx="8449056" cy="717901"/>
            <a:chOff x="694944" y="5906833"/>
            <a:chExt cx="8449056" cy="717901"/>
          </a:xfrm>
        </p:grpSpPr>
        <p:sp>
          <p:nvSpPr>
            <p:cNvPr id="8" name="Rectangle 7"/>
            <p:cNvSpPr/>
            <p:nvPr/>
          </p:nvSpPr>
          <p:spPr>
            <a:xfrm>
              <a:off x="694944" y="5906833"/>
              <a:ext cx="8449056" cy="717901"/>
            </a:xfrm>
            <a:prstGeom prst="rect">
              <a:avLst/>
            </a:prstGeom>
            <a:solidFill>
              <a:srgbClr val="EDB1FD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4637" y="5951345"/>
              <a:ext cx="83679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The two areas under Ha are 1 – </a:t>
              </a:r>
              <a:r>
                <a:rPr lang="el-G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l-G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. They are the prob. of correctly rejecting Ho </a:t>
              </a:r>
            </a:p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and incorrectly retaining Ho. These two areas must sum to 1.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154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23" y="607877"/>
            <a:ext cx="7777482" cy="3547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4944" y="4507992"/>
            <a:ext cx="8449056" cy="697992"/>
          </a:xfrm>
          <a:prstGeom prst="rect">
            <a:avLst/>
          </a:prstGeom>
          <a:solidFill>
            <a:srgbClr val="7030A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4944" y="5431345"/>
            <a:ext cx="8449056" cy="717901"/>
          </a:xfrm>
          <a:prstGeom prst="rect">
            <a:avLst/>
          </a:prstGeom>
          <a:solidFill>
            <a:srgbClr val="7030A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3275" y="4549027"/>
            <a:ext cx="813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retain Ho, the two areas we might be in are either 1 - </a:t>
            </a:r>
            <a:r>
              <a:rPr lang="el-G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(i.e. prob. of correctly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retaining Ho) or </a:t>
            </a:r>
            <a:r>
              <a:rPr lang="el-G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(prob. of a type II error and missing a real treatment effect)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6452" y="5486209"/>
            <a:ext cx="8246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reject Ho, the two areas we might be in are either </a:t>
            </a:r>
            <a:r>
              <a:rPr lang="el-G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(i.e. prob. of a type I error)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1 – </a:t>
            </a:r>
            <a:r>
              <a:rPr lang="el-G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(prob. of correctly rejecting Ho and detecting a real treatment effect)  </a:t>
            </a:r>
          </a:p>
        </p:txBody>
      </p:sp>
    </p:spTree>
    <p:extLst>
      <p:ext uri="{BB962C8B-B14F-4D97-AF65-F5344CB8AC3E}">
        <p14:creationId xmlns:p14="http://schemas.microsoft.com/office/powerpoint/2010/main" val="221376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4979" y="374904"/>
            <a:ext cx="6361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significant result does and does not tell us!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979" y="1078992"/>
            <a:ext cx="79189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If we get a significant result and reject Ho, this means our stats have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supported our specific hypothesis, right?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WRONG!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8987" y="2423160"/>
            <a:ext cx="7918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statistics support that fact that there is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something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more than sampling error going on. They do NOT tell us what that something is.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It’s your job to convince others that your IV was responsible.</a:t>
            </a:r>
          </a:p>
        </p:txBody>
      </p:sp>
      <p:pic>
        <p:nvPicPr>
          <p:cNvPr id="7" name="Picture 6" descr="The pathway to become a lawyer in Malaysia through 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557" y="3761778"/>
            <a:ext cx="3925824" cy="261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7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691" y="240146"/>
            <a:ext cx="4364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in Hypothesis Testing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94944" y="676656"/>
            <a:ext cx="8110728" cy="251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04672" y="1078992"/>
            <a:ext cx="778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order the 4 possible outcomes from most preferred to least?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68987" y="2797600"/>
            <a:ext cx="7995752" cy="3110115"/>
            <a:chOff x="886691" y="1599736"/>
            <a:chExt cx="7995752" cy="3110115"/>
          </a:xfrm>
        </p:grpSpPr>
        <p:sp>
          <p:nvSpPr>
            <p:cNvPr id="6" name="TextBox 5"/>
            <p:cNvSpPr txBox="1"/>
            <p:nvPr/>
          </p:nvSpPr>
          <p:spPr>
            <a:xfrm>
              <a:off x="886691" y="1755648"/>
              <a:ext cx="566693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POWER! 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Correctly rejecting Ho and detecting </a:t>
              </a:r>
            </a:p>
            <a:p>
              <a:r>
                <a:rPr lang="en-US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 treatment effect is every researcher’s</a:t>
              </a:r>
            </a:p>
            <a:p>
              <a:r>
                <a:rPr lang="en-US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dream.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644068" y="1599736"/>
              <a:ext cx="2238375" cy="2343150"/>
              <a:chOff x="6644068" y="1599736"/>
              <a:chExt cx="2238375" cy="2343150"/>
            </a:xfrm>
          </p:grpSpPr>
          <p:pic>
            <p:nvPicPr>
              <p:cNvPr id="7" name="Picture 6" descr="Lezen - hoofdgedachte hv12 - Lesmateriaal - Wikiwij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4068" y="1599736"/>
                <a:ext cx="2238375" cy="234315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122388" y="2063424"/>
                <a:ext cx="7104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1 - </a:t>
                </a:r>
                <a:r>
                  <a:rPr lang="el-GR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54148" y="3078635"/>
              <a:ext cx="6215163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Note that 1 – </a:t>
              </a:r>
              <a:r>
                <a:rPr lang="el-G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is the </a:t>
              </a:r>
              <a:r>
                <a:rPr lang="en-US" sz="2000" b="1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probability</a:t>
              </a:r>
              <a:endPara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of correctly rejecting Ho</a:t>
              </a:r>
            </a:p>
            <a:p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How can we maximize this probability</a:t>
              </a:r>
            </a:p>
            <a:p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minimize the risk of a type I and type II error?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22044" y="1715788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1 -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1764" y="1715788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1 -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3025" y="171489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1740" y="1715788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6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0117" y="205875"/>
            <a:ext cx="5916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Politics in Academia:  Publish or Perish</a:t>
            </a:r>
          </a:p>
        </p:txBody>
      </p:sp>
      <p:pic>
        <p:nvPicPr>
          <p:cNvPr id="2050" name="Picture 2" descr="A Concise Guide to Reviewing Journal Articles in Psychology — Sex And  Psych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17" y="990843"/>
            <a:ext cx="6035040" cy="487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6602" y="5809002"/>
            <a:ext cx="5409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Note quite:  Must have significant results</a:t>
            </a:r>
          </a:p>
        </p:txBody>
      </p:sp>
    </p:spTree>
    <p:extLst>
      <p:ext uri="{BB962C8B-B14F-4D97-AF65-F5344CB8AC3E}">
        <p14:creationId xmlns:p14="http://schemas.microsoft.com/office/powerpoint/2010/main" val="32485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10512" y="1832417"/>
            <a:ext cx="4809744" cy="4014216"/>
            <a:chOff x="1164526" y="0"/>
            <a:chExt cx="7205472" cy="61077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1958" y="0"/>
              <a:ext cx="6924675" cy="35337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18415"/>
            <a:stretch/>
          </p:blipFill>
          <p:spPr>
            <a:xfrm>
              <a:off x="1164526" y="3438144"/>
              <a:ext cx="7205472" cy="266959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022571" y="1093521"/>
            <a:ext cx="687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Look what happens below – anyone see a problem with this?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2571" y="6084497"/>
            <a:ext cx="786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Moving the critical value around is not an effective solution – what is?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5C08F6-9F5D-FBD3-4C96-0253E2593369}"/>
              </a:ext>
            </a:extLst>
          </p:cNvPr>
          <p:cNvSpPr txBox="1"/>
          <p:nvPr/>
        </p:nvSpPr>
        <p:spPr>
          <a:xfrm>
            <a:off x="1022571" y="240146"/>
            <a:ext cx="51363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Minimizing errors and maximizing power</a:t>
            </a:r>
          </a:p>
          <a:p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smaller (or larger) critical value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25C332-DB5A-4689-6869-9A818FCDFE80}"/>
              </a:ext>
            </a:extLst>
          </p:cNvPr>
          <p:cNvCxnSpPr/>
          <p:nvPr/>
        </p:nvCxnSpPr>
        <p:spPr>
          <a:xfrm>
            <a:off x="694944" y="676656"/>
            <a:ext cx="8110728" cy="251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97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6691" y="1014984"/>
            <a:ext cx="76624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Effect size is a measure of either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influence the independent variable has over the dependent variable or </a:t>
            </a:r>
          </a:p>
          <a:p>
            <a:pPr marL="342900" indent="-342900">
              <a:buAutoNum type="alphaLcParenR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strong the relationship is between two or more variables. </a:t>
            </a:r>
          </a:p>
          <a:p>
            <a:pPr marL="342900" indent="-342900">
              <a:buAutoNum type="alphaLcParenR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larger the effect size, the smaller the risk of making type I and type II errors, and the more power you have.</a:t>
            </a:r>
          </a:p>
        </p:txBody>
      </p:sp>
      <p:pic>
        <p:nvPicPr>
          <p:cNvPr id="6" name="Picture 5" descr="The IPKat: IPKat competitions: a remin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12" y="4190479"/>
            <a:ext cx="3000375" cy="2400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A466BE-F728-482E-6B7B-EEB0D7B8BD0A}"/>
              </a:ext>
            </a:extLst>
          </p:cNvPr>
          <p:cNvSpPr txBox="1"/>
          <p:nvPr/>
        </p:nvSpPr>
        <p:spPr>
          <a:xfrm>
            <a:off x="886691" y="301701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effect size!</a:t>
            </a:r>
          </a:p>
        </p:txBody>
      </p:sp>
    </p:spTree>
    <p:extLst>
      <p:ext uri="{BB962C8B-B14F-4D97-AF65-F5344CB8AC3E}">
        <p14:creationId xmlns:p14="http://schemas.microsoft.com/office/powerpoint/2010/main" val="243197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691" y="240146"/>
            <a:ext cx="4836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 vs Relative Effect Size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94944" y="676656"/>
            <a:ext cx="8110728" cy="251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86691" y="1014984"/>
            <a:ext cx="7662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 effect size in an experiment</a:t>
            </a:r>
          </a:p>
          <a:p>
            <a:pPr lvl="2"/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Simply the size of the difference between the means</a:t>
            </a:r>
          </a:p>
          <a:p>
            <a:pPr lvl="2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Does not allow effect sizes to be compared across experiments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BEEC97-BAC0-8FB5-F73E-71801982E762}"/>
              </a:ext>
            </a:extLst>
          </p:cNvPr>
          <p:cNvSpPr txBox="1"/>
          <p:nvPr/>
        </p:nvSpPr>
        <p:spPr>
          <a:xfrm>
            <a:off x="886691" y="3211528"/>
            <a:ext cx="7662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effect size in an experiment</a:t>
            </a:r>
          </a:p>
          <a:p>
            <a:pPr lvl="2"/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0709EA2E-250F-FCF5-33E8-6CA056E435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15917" y="5016264"/>
            <a:ext cx="1537432" cy="1213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428FFD-AF5F-BFDF-7D9A-1EA8B85CFD49}"/>
              </a:ext>
            </a:extLst>
          </p:cNvPr>
          <p:cNvSpPr txBox="1"/>
          <p:nvPr/>
        </p:nvSpPr>
        <p:spPr>
          <a:xfrm>
            <a:off x="2195589" y="5087526"/>
            <a:ext cx="45766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allows effect sizes to be compared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across experiments by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“standardizing” effect size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490B44-46AF-8B67-EBA8-E37C3B49F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673" y="3775593"/>
            <a:ext cx="49530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7552" y="301752"/>
            <a:ext cx="719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Example:  Tylenol vs. Advil             Tylenol vs. Demerol</a:t>
            </a:r>
          </a:p>
        </p:txBody>
      </p:sp>
      <p:pic>
        <p:nvPicPr>
          <p:cNvPr id="7" name="Picture 6" descr="The Challenge of Fever in Kids - R.E.B.E.L. EM - Emergency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6" y="1060704"/>
            <a:ext cx="2503818" cy="2396512"/>
          </a:xfrm>
          <a:prstGeom prst="rect">
            <a:avLst/>
          </a:prstGeom>
        </p:spPr>
      </p:pic>
      <p:pic>
        <p:nvPicPr>
          <p:cNvPr id="8" name="Picture 7" descr="Meperidine IV Preparations - Opiate Addiction &amp; Treatment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45" y="3346704"/>
            <a:ext cx="1845031" cy="3075051"/>
          </a:xfrm>
          <a:prstGeom prst="rect">
            <a:avLst/>
          </a:prstGeom>
        </p:spPr>
      </p:pic>
      <p:pic>
        <p:nvPicPr>
          <p:cNvPr id="9" name="Picture 8" descr="septiembre 2009 ~ Mamás y Bebés Blo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1" r="21307" b="4950"/>
          <a:stretch/>
        </p:blipFill>
        <p:spPr>
          <a:xfrm>
            <a:off x="5296949" y="3457216"/>
            <a:ext cx="1600200" cy="27149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1846" y="1150576"/>
            <a:ext cx="4006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Expected absolute effect size is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small because you are not likely to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see a big difference between them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1486" y="4217036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Expected absolute effect size is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large because you are very likely to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see a big difference between them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04FF06-A44B-E815-440E-A229214BAB45}"/>
              </a:ext>
            </a:extLst>
          </p:cNvPr>
          <p:cNvSpPr txBox="1"/>
          <p:nvPr/>
        </p:nvSpPr>
        <p:spPr>
          <a:xfrm>
            <a:off x="897356" y="5600346"/>
            <a:ext cx="4012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relative effect size?</a:t>
            </a:r>
          </a:p>
        </p:txBody>
      </p:sp>
    </p:spTree>
    <p:extLst>
      <p:ext uri="{BB962C8B-B14F-4D97-AF65-F5344CB8AC3E}">
        <p14:creationId xmlns:p14="http://schemas.microsoft.com/office/powerpoint/2010/main" val="103680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6691" y="240146"/>
            <a:ext cx="7238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that Influence Effect Size Within a Study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94944" y="676656"/>
            <a:ext cx="8110728" cy="251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87553" y="1106424"/>
            <a:ext cx="792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Although many variables likely influence effect size, two stand out.</a:t>
            </a:r>
          </a:p>
        </p:txBody>
      </p:sp>
      <p:pic>
        <p:nvPicPr>
          <p:cNvPr id="9" name="Picture 8" descr="eLimu | Antony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26" y="4207247"/>
            <a:ext cx="3129758" cy="2068694"/>
          </a:xfrm>
          <a:prstGeom prst="rect">
            <a:avLst/>
          </a:prstGeom>
        </p:spPr>
      </p:pic>
      <p:pic>
        <p:nvPicPr>
          <p:cNvPr id="10" name="Picture 9" descr="Hablemos de liderazgo: LOS ERRORES Y EL COMPORTAMIENTO D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03" y="4824897"/>
            <a:ext cx="3365373" cy="14510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33271" y="3105835"/>
            <a:ext cx="7653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How variable the scores are in the experiment or study</a:t>
            </a:r>
          </a:p>
        </p:txBody>
      </p:sp>
      <p:sp>
        <p:nvSpPr>
          <p:cNvPr id="3" name="Rectangle 2"/>
          <p:cNvSpPr/>
          <p:nvPr/>
        </p:nvSpPr>
        <p:spPr>
          <a:xfrm>
            <a:off x="987552" y="1942761"/>
            <a:ext cx="7927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magnitude of the difference between the group means or</a:t>
            </a:r>
          </a:p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the strength of the relationship among variables</a:t>
            </a:r>
          </a:p>
        </p:txBody>
      </p:sp>
    </p:spTree>
    <p:extLst>
      <p:ext uri="{BB962C8B-B14F-4D97-AF65-F5344CB8AC3E}">
        <p14:creationId xmlns:p14="http://schemas.microsoft.com/office/powerpoint/2010/main" val="13819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807" y="1378467"/>
            <a:ext cx="5410003" cy="2189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691" y="240146"/>
            <a:ext cx="7305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magnitude of the difference between the group means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94944" y="676656"/>
            <a:ext cx="8110728" cy="2515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80176" y="1098621"/>
            <a:ext cx="265008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difference between</a:t>
            </a: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means bring Ho </a:t>
            </a: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 close together.</a:t>
            </a:r>
          </a:p>
          <a:p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 will be great</a:t>
            </a: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type I and II</a:t>
            </a: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errors, decreasing power</a:t>
            </a: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effect size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908EB7-DBFD-0A55-90F9-ADD668622BB2}"/>
              </a:ext>
            </a:extLst>
          </p:cNvPr>
          <p:cNvCxnSpPr/>
          <p:nvPr/>
        </p:nvCxnSpPr>
        <p:spPr>
          <a:xfrm>
            <a:off x="3359024" y="1726168"/>
            <a:ext cx="1156996" cy="0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D5411C3-8F30-C969-55F0-57230F5D4C1E}"/>
              </a:ext>
            </a:extLst>
          </p:cNvPr>
          <p:cNvSpPr txBox="1"/>
          <p:nvPr/>
        </p:nvSpPr>
        <p:spPr>
          <a:xfrm>
            <a:off x="2824062" y="1284031"/>
            <a:ext cx="2307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small absolute effect size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60234C-F388-EF47-6C83-5C445E1D628C}"/>
              </a:ext>
            </a:extLst>
          </p:cNvPr>
          <p:cNvGrpSpPr/>
          <p:nvPr/>
        </p:nvGrpSpPr>
        <p:grpSpPr>
          <a:xfrm>
            <a:off x="921458" y="3912668"/>
            <a:ext cx="6167247" cy="2574796"/>
            <a:chOff x="958782" y="3912668"/>
            <a:chExt cx="6167247" cy="257479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8782" y="3952906"/>
              <a:ext cx="6167247" cy="2534558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3E21427-DDD8-B613-CDCA-99F44CFF5CAC}"/>
                </a:ext>
              </a:extLst>
            </p:cNvPr>
            <p:cNvCxnSpPr/>
            <p:nvPr/>
          </p:nvCxnSpPr>
          <p:spPr>
            <a:xfrm>
              <a:off x="2897275" y="4257869"/>
              <a:ext cx="225466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8C56C1-145D-B60A-FC36-8D7D0662A206}"/>
                </a:ext>
              </a:extLst>
            </p:cNvPr>
            <p:cNvSpPr txBox="1"/>
            <p:nvPr/>
          </p:nvSpPr>
          <p:spPr>
            <a:xfrm>
              <a:off x="2877899" y="3912668"/>
              <a:ext cx="22788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7030A0"/>
                  </a:solidFill>
                </a:rPr>
                <a:t>large absolute effect size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441841" y="4010461"/>
            <a:ext cx="22156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opposite is true</a:t>
            </a:r>
          </a:p>
          <a:p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there are large</a:t>
            </a:r>
          </a:p>
          <a:p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between </a:t>
            </a:r>
          </a:p>
          <a:p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sample means</a:t>
            </a:r>
          </a:p>
        </p:txBody>
      </p:sp>
    </p:spTree>
    <p:extLst>
      <p:ext uri="{BB962C8B-B14F-4D97-AF65-F5344CB8AC3E}">
        <p14:creationId xmlns:p14="http://schemas.microsoft.com/office/powerpoint/2010/main" val="6632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691" y="186026"/>
            <a:ext cx="5894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Increase the Difference between Means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94944" y="676656"/>
            <a:ext cx="8110728" cy="2515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86691" y="1138321"/>
            <a:ext cx="8074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strong manipulations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Manipulate your IV in such a way as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to increase the probability that group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difference will be found. </a:t>
            </a:r>
          </a:p>
        </p:txBody>
      </p:sp>
      <p:pic>
        <p:nvPicPr>
          <p:cNvPr id="9" name="Picture 8" descr="File:BYR color wheel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13" y="3281389"/>
            <a:ext cx="2322576" cy="23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3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691" y="214991"/>
            <a:ext cx="7935634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 How to decrease score variability, error, and noise in the study 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94944" y="676656"/>
            <a:ext cx="8110728" cy="2515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86691" y="1138321"/>
            <a:ext cx="80741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 Conduct a “clean” experiment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If you are not careful, your behavior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will act as a source of error, cause scores to vary for reasons other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than the IV, and increase noise.  This will reduce effect size and  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power.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Pests Mice Rats Etc | funny rat isolated on white background… | British Pest Control Associati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2691" y="2695849"/>
            <a:ext cx="3950208" cy="2239530"/>
          </a:xfrm>
          <a:prstGeom prst="rect">
            <a:avLst/>
          </a:prstGeom>
        </p:spPr>
      </p:pic>
      <p:pic>
        <p:nvPicPr>
          <p:cNvPr id="9" name="Picture 8" descr="Free illustration: Gustav Klimt, Illustration, Woman - Free Image on Pixabay - 1695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00" y="2101114"/>
            <a:ext cx="1714500" cy="1714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F44B73-813D-476F-8030-A8D4CA4E82E9}"/>
              </a:ext>
            </a:extLst>
          </p:cNvPr>
          <p:cNvSpPr txBox="1"/>
          <p:nvPr/>
        </p:nvSpPr>
        <p:spPr>
          <a:xfrm>
            <a:off x="862664" y="5125603"/>
            <a:ext cx="80741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Use Homogeneous samples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Restrict the number of ways in which    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participants differ from each.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However – this will reduce the generalizability of your results 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691" y="214991"/>
            <a:ext cx="6394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Another way to minimize error and increase power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94944" y="676656"/>
            <a:ext cx="8110728" cy="2515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86691" y="916802"/>
            <a:ext cx="8074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your sample size. </a:t>
            </a:r>
            <a:br>
              <a:rPr lang="en-US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Bigger samples yield better estimates and decrease sampling error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9D5F6F-F8A1-8CF8-494D-5238A4EB5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28" y="2192184"/>
            <a:ext cx="5243522" cy="1848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8C1273-529E-6520-7C35-36395C010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974" y="4405996"/>
            <a:ext cx="3657111" cy="20881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BF2473-E27B-AE23-A58E-79F52EE38C90}"/>
              </a:ext>
            </a:extLst>
          </p:cNvPr>
          <p:cNvSpPr txBox="1"/>
          <p:nvPr/>
        </p:nvSpPr>
        <p:spPr>
          <a:xfrm>
            <a:off x="5718430" y="2286408"/>
            <a:ext cx="31261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SEM is large, Ho and </a:t>
            </a: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are more variable (fatter). </a:t>
            </a:r>
          </a:p>
          <a:p>
            <a:endParaRPr lang="en-US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overlap increases, so does</a:t>
            </a: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risk of a type I and type 2 </a:t>
            </a:r>
          </a:p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error. This decreases power.</a:t>
            </a:r>
            <a:b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FE8B41-AD8F-8BF8-FF82-50C4721137EF}"/>
              </a:ext>
            </a:extLst>
          </p:cNvPr>
          <p:cNvSpPr txBox="1"/>
          <p:nvPr/>
        </p:nvSpPr>
        <p:spPr>
          <a:xfrm>
            <a:off x="5436121" y="4740870"/>
            <a:ext cx="3408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opposite is true when SEM is small. Overlap decreases, risk of errors decrease, and power increases</a:t>
            </a:r>
          </a:p>
        </p:txBody>
      </p:sp>
    </p:spTree>
    <p:extLst>
      <p:ext uri="{BB962C8B-B14F-4D97-AF65-F5344CB8AC3E}">
        <p14:creationId xmlns:p14="http://schemas.microsoft.com/office/powerpoint/2010/main" val="369115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691" y="214991"/>
            <a:ext cx="4974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Diminishing Returns &amp; Power Analysis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94944" y="676656"/>
            <a:ext cx="8110728" cy="2515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86691" y="858687"/>
            <a:ext cx="8074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phenomenon whereby as n continues to increase,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SEM drops but in smaller and smaller increments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04BE4E-E02C-78C4-F6CE-95C051506D91}"/>
              </a:ext>
            </a:extLst>
          </p:cNvPr>
          <p:cNvSpPr txBox="1"/>
          <p:nvPr/>
        </p:nvSpPr>
        <p:spPr>
          <a:xfrm>
            <a:off x="1764354" y="1679890"/>
            <a:ext cx="352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Problem with Diminishing Returns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C7ACB2-18AF-CED0-7716-17193048E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929" y="2003751"/>
            <a:ext cx="2130148" cy="209038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DB84B41-0D17-5354-4AF4-A2352968D75F}"/>
              </a:ext>
            </a:extLst>
          </p:cNvPr>
          <p:cNvGrpSpPr/>
          <p:nvPr/>
        </p:nvGrpSpPr>
        <p:grpSpPr>
          <a:xfrm>
            <a:off x="754208" y="676656"/>
            <a:ext cx="6601565" cy="3746388"/>
            <a:chOff x="788274" y="1908113"/>
            <a:chExt cx="6601565" cy="37463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EA5434-0D6C-1002-AF5D-2E9AFEF58167}"/>
                </a:ext>
              </a:extLst>
            </p:cNvPr>
            <p:cNvCxnSpPr/>
            <p:nvPr/>
          </p:nvCxnSpPr>
          <p:spPr>
            <a:xfrm>
              <a:off x="1455576" y="2985799"/>
              <a:ext cx="0" cy="22346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F425C17A-DEB9-0600-63A9-1EE622332E0C}"/>
                </a:ext>
              </a:extLst>
            </p:cNvPr>
            <p:cNvSpPr/>
            <p:nvPr/>
          </p:nvSpPr>
          <p:spPr>
            <a:xfrm flipH="1" flipV="1">
              <a:off x="1610034" y="1908113"/>
              <a:ext cx="5779805" cy="3041774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744BE6E-488D-E7B1-F710-4236986A08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34959" y="5202063"/>
              <a:ext cx="33870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D4C343-787B-1ACE-72D8-BAB9C16642C8}"/>
                </a:ext>
              </a:extLst>
            </p:cNvPr>
            <p:cNvSpPr txBox="1"/>
            <p:nvPr/>
          </p:nvSpPr>
          <p:spPr>
            <a:xfrm>
              <a:off x="1865106" y="5285169"/>
              <a:ext cx="1272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Sample size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7362FEE-980C-2336-BD86-7A3B38802322}"/>
                </a:ext>
              </a:extLst>
            </p:cNvPr>
            <p:cNvSpPr txBox="1"/>
            <p:nvPr/>
          </p:nvSpPr>
          <p:spPr>
            <a:xfrm>
              <a:off x="788274" y="3650799"/>
              <a:ext cx="599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SEM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872A479-023F-A788-F719-0175AED17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134" y="1068556"/>
            <a:ext cx="1647825" cy="904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69F349-B9B7-4AB8-D53D-6E4B44FF1D48}"/>
              </a:ext>
            </a:extLst>
          </p:cNvPr>
          <p:cNvSpPr txBox="1"/>
          <p:nvPr/>
        </p:nvSpPr>
        <p:spPr>
          <a:xfrm>
            <a:off x="1054130" y="4675450"/>
            <a:ext cx="206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Analysis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203B8C-8827-AED2-2217-70390B89EAF2}"/>
              </a:ext>
            </a:extLst>
          </p:cNvPr>
          <p:cNvSpPr txBox="1"/>
          <p:nvPr/>
        </p:nvSpPr>
        <p:spPr>
          <a:xfrm>
            <a:off x="1054130" y="5214522"/>
            <a:ext cx="80741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way to determine optimal sample size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Need to 1. select a value for power (.8 or .9), 2. estimate standard deviation, 3. decide on minimally acceptable absolute effect size. App will calculate n.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1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082040" y="324339"/>
            <a:ext cx="7543800" cy="549612"/>
            <a:chOff x="672" y="181"/>
            <a:chExt cx="4752" cy="251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967" y="181"/>
              <a:ext cx="1889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tabLst>
                  <a:tab pos="-685800" algn="l"/>
                  <a:tab pos="-457200" algn="l"/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2578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  <a:tab pos="10972800" algn="l"/>
                  <a:tab pos="11430000" algn="l"/>
                  <a:tab pos="118872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-685800" algn="l"/>
                  <a:tab pos="-457200" algn="l"/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2578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  <a:tab pos="10972800" algn="l"/>
                  <a:tab pos="11430000" algn="l"/>
                  <a:tab pos="118872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-685800" algn="l"/>
                  <a:tab pos="-457200" algn="l"/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2578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  <a:tab pos="10972800" algn="l"/>
                  <a:tab pos="11430000" algn="l"/>
                  <a:tab pos="118872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-685800" algn="l"/>
                  <a:tab pos="-457200" algn="l"/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2578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  <a:tab pos="10972800" algn="l"/>
                  <a:tab pos="11430000" algn="l"/>
                  <a:tab pos="118872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-685800" algn="l"/>
                  <a:tab pos="-457200" algn="l"/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2578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  <a:tab pos="10972800" algn="l"/>
                  <a:tab pos="11430000" algn="l"/>
                  <a:tab pos="118872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685800" algn="l"/>
                  <a:tab pos="-457200" algn="l"/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2578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  <a:tab pos="10972800" algn="l"/>
                  <a:tab pos="11430000" algn="l"/>
                  <a:tab pos="118872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685800" algn="l"/>
                  <a:tab pos="-457200" algn="l"/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2578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  <a:tab pos="10972800" algn="l"/>
                  <a:tab pos="11430000" algn="l"/>
                  <a:tab pos="118872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685800" algn="l"/>
                  <a:tab pos="-457200" algn="l"/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2578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  <a:tab pos="10972800" algn="l"/>
                  <a:tab pos="11430000" algn="l"/>
                  <a:tab pos="118872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685800" algn="l"/>
                  <a:tab pos="-457200" algn="l"/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2578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  <a:tab pos="10515600" algn="l"/>
                  <a:tab pos="10972800" algn="l"/>
                  <a:tab pos="11430000" algn="l"/>
                  <a:tab pos="118872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Hypothesis Testing</a:t>
              </a: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672" y="432"/>
              <a:ext cx="475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74776" y="1064197"/>
            <a:ext cx="80589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 inferential statistical technique used to determine whether or not data, collected from samples in the course of an experiment or study, support or refute the researcher’s hypothesis.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017776" y="3307629"/>
            <a:ext cx="52389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Ho: the null or working hypothesis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74776" y="4023360"/>
            <a:ext cx="795832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says there is NO difference or NO relationship between the two or more groups or variables in the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Any difference or relationship found in the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is the result of sampling error alone. </a:t>
            </a:r>
          </a:p>
          <a:p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 ALWAYS assume Ho is true until we have enough evidence to the contrary.  In other words, we adopt the </a:t>
            </a:r>
            <a:r>
              <a:rPr lang="en-US" alt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“Innocent until proven guilty”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philosophy.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5004" y="2461430"/>
            <a:ext cx="6704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two competing hypotheses are tested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by this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85929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691" y="240146"/>
            <a:ext cx="4865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Tale of Two Alphas:  .05 vs .01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94944" y="676656"/>
            <a:ext cx="8110728" cy="251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04" y="2542906"/>
            <a:ext cx="6904291" cy="36089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0704" y="987552"/>
            <a:ext cx="7306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Look at the graph below. Which alpha will make it easier to reject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 and why?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Hint: look at the critical values!</a:t>
            </a:r>
          </a:p>
        </p:txBody>
      </p:sp>
    </p:spTree>
    <p:extLst>
      <p:ext uri="{BB962C8B-B14F-4D97-AF65-F5344CB8AC3E}">
        <p14:creationId xmlns:p14="http://schemas.microsoft.com/office/powerpoint/2010/main" val="248518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691" y="240146"/>
            <a:ext cx="561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Non-directional and Directional Tests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94944" y="676656"/>
            <a:ext cx="8110728" cy="251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58" y="2502598"/>
            <a:ext cx="7353300" cy="4029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691" y="1088136"/>
            <a:ext cx="773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Non-directional (two-tailed) tests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have two rejection zones to allow you to reject Ho regardless of whether µ1 &lt; µ2  or   µ1 &gt; µ2 </a:t>
            </a:r>
          </a:p>
        </p:txBody>
      </p:sp>
    </p:spTree>
    <p:extLst>
      <p:ext uri="{BB962C8B-B14F-4D97-AF65-F5344CB8AC3E}">
        <p14:creationId xmlns:p14="http://schemas.microsoft.com/office/powerpoint/2010/main" val="319247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691" y="240146"/>
            <a:ext cx="561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Non-directional and Directional Tests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94944" y="676656"/>
            <a:ext cx="8110728" cy="251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168" y="2123617"/>
            <a:ext cx="6285738" cy="2965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6691" y="1088136"/>
            <a:ext cx="7736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Directional (one-tailed) tests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have one rejection zone. These tests are used when your hypothesis is directional and there is literature to support your prediction.</a:t>
            </a:r>
          </a:p>
        </p:txBody>
      </p:sp>
      <p:sp>
        <p:nvSpPr>
          <p:cNvPr id="9" name="Down Arrow 8"/>
          <p:cNvSpPr/>
          <p:nvPr/>
        </p:nvSpPr>
        <p:spPr>
          <a:xfrm>
            <a:off x="1865376" y="4953985"/>
            <a:ext cx="274320" cy="493776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3046" y="5541264"/>
            <a:ext cx="7709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no, we’re screwed?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 necessarily. Just “flip” your hypothesis and predict the other direction. You can do this as long as you can support your prediction with the literature.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8658" y="2279342"/>
            <a:ext cx="382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Here, your TS will be positive.</a:t>
            </a:r>
          </a:p>
        </p:txBody>
      </p:sp>
    </p:spTree>
    <p:extLst>
      <p:ext uri="{BB962C8B-B14F-4D97-AF65-F5344CB8AC3E}">
        <p14:creationId xmlns:p14="http://schemas.microsoft.com/office/powerpoint/2010/main" val="194959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691" y="240146"/>
            <a:ext cx="561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Non-directional and Directional Tests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94944" y="676656"/>
            <a:ext cx="8110728" cy="251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99" y="1554954"/>
            <a:ext cx="6734914" cy="2911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691" y="1022744"/>
            <a:ext cx="622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Predicting the other tail. Here, your TS will be negative.</a:t>
            </a:r>
          </a:p>
        </p:txBody>
      </p:sp>
      <p:sp>
        <p:nvSpPr>
          <p:cNvPr id="7" name="Down Arrow 6"/>
          <p:cNvSpPr/>
          <p:nvPr/>
        </p:nvSpPr>
        <p:spPr>
          <a:xfrm>
            <a:off x="5404104" y="4382165"/>
            <a:ext cx="274320" cy="493776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6518" y="5029200"/>
            <a:ext cx="4765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Remember, if this happens, just “flip it”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if you can and if you want to</a:t>
            </a:r>
          </a:p>
        </p:txBody>
      </p:sp>
      <p:pic>
        <p:nvPicPr>
          <p:cNvPr id="9" name="Picture 8" descr="CLAUDE SEGARD SANGATTE BLERIO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7740" y="4671880"/>
            <a:ext cx="1800404" cy="16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2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691" y="240146"/>
            <a:ext cx="7221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Non-directional and Directional Tests Compared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94944" y="676656"/>
            <a:ext cx="8110728" cy="251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846" t="12986" r="4839" b="5040"/>
          <a:stretch/>
        </p:blipFill>
        <p:spPr>
          <a:xfrm>
            <a:off x="1207374" y="950976"/>
            <a:ext cx="7085867" cy="3931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4984" y="4882896"/>
            <a:ext cx="65582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one-tailed test makes it easier to reject Ho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This is true for both alpha .05 and alpha .01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But some people “snub their noses up” at one-tailed tests</a:t>
            </a:r>
          </a:p>
        </p:txBody>
      </p:sp>
    </p:spTree>
    <p:extLst>
      <p:ext uri="{BB962C8B-B14F-4D97-AF65-F5344CB8AC3E}">
        <p14:creationId xmlns:p14="http://schemas.microsoft.com/office/powerpoint/2010/main" val="41480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6691" y="240146"/>
            <a:ext cx="797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Non-directional and Directional: Tests vs Hypotheses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94944" y="676656"/>
            <a:ext cx="8110728" cy="251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88882" y="3827491"/>
            <a:ext cx="471154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Directional (one-tailed)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Example of a  directional hypothesis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If your 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is directional,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you have the OPTION of running a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one or two tailed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08937" y="1843981"/>
            <a:ext cx="2296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= 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≠ 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8488" y="242316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If your 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 non-directional,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 must use a non-directional 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0140" y="1290721"/>
            <a:ext cx="5262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Non-directional (two-tailed)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 Example of a non-directional hypothesis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64831" y="4376131"/>
            <a:ext cx="2296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≤  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&gt; 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4831" y="5518301"/>
            <a:ext cx="2296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≥ 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&lt; 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3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691" y="240146"/>
            <a:ext cx="358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Y-error Bars on Graphs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94944" y="676656"/>
            <a:ext cx="8110728" cy="251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87552" y="1042416"/>
            <a:ext cx="7866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These look like a capital “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” on a bar or line graph. They represent the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68% CI or the 95% CI around the mean.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52" y="2191144"/>
            <a:ext cx="4785916" cy="35667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76097" y="2404872"/>
            <a:ext cx="29546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using the 68% CI,</a:t>
            </a: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Y-error bar will be</a:t>
            </a:r>
          </a:p>
          <a:p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+/- Z * SEM</a:t>
            </a:r>
          </a:p>
          <a:p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figure out why?</a:t>
            </a:r>
          </a:p>
          <a:p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why do we put error </a:t>
            </a:r>
          </a:p>
          <a:p>
            <a:r>
              <a:rPr lang="en-US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bars on graphs to begin</a:t>
            </a:r>
          </a:p>
          <a:p>
            <a:r>
              <a:rPr lang="en-US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with?</a:t>
            </a:r>
          </a:p>
        </p:txBody>
      </p:sp>
    </p:spTree>
    <p:extLst>
      <p:ext uri="{BB962C8B-B14F-4D97-AF65-F5344CB8AC3E}">
        <p14:creationId xmlns:p14="http://schemas.microsoft.com/office/powerpoint/2010/main" val="36124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78" y="2776182"/>
            <a:ext cx="8289822" cy="3880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691" y="240146"/>
            <a:ext cx="731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Y-error Bars and Judgements about Significance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94944" y="676656"/>
            <a:ext cx="8110728" cy="251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6691" y="953655"/>
            <a:ext cx="8125942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If using the 95% CI we can use the following rules:</a:t>
            </a:r>
          </a:p>
          <a:p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If the CIs for two means do not overlap, the means will be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signif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. different</a:t>
            </a:r>
          </a:p>
          <a:p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this rule, which means would be significantly different?</a:t>
            </a:r>
          </a:p>
        </p:txBody>
      </p:sp>
    </p:spTree>
    <p:extLst>
      <p:ext uri="{BB962C8B-B14F-4D97-AF65-F5344CB8AC3E}">
        <p14:creationId xmlns:p14="http://schemas.microsoft.com/office/powerpoint/2010/main" val="38288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4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CE2AE9-2C85-4C92-8794-A0BFDF8B4A9A}"/>
              </a:ext>
            </a:extLst>
          </p:cNvPr>
          <p:cNvSpPr txBox="1"/>
          <p:nvPr/>
        </p:nvSpPr>
        <p:spPr>
          <a:xfrm>
            <a:off x="1757800" y="307862"/>
            <a:ext cx="6202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Y-error bars and judgements about significance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0861E5-B085-4713-816A-FE344659CC06}"/>
              </a:ext>
            </a:extLst>
          </p:cNvPr>
          <p:cNvSpPr txBox="1"/>
          <p:nvPr/>
        </p:nvSpPr>
        <p:spPr>
          <a:xfrm>
            <a:off x="2258064" y="5927875"/>
            <a:ext cx="594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(the rule only works well for IVs  that are between subjects)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3884621-ECD5-DC67-F7D8-A017B2133BED}"/>
              </a:ext>
            </a:extLst>
          </p:cNvPr>
          <p:cNvSpPr/>
          <p:nvPr/>
        </p:nvSpPr>
        <p:spPr>
          <a:xfrm>
            <a:off x="830424" y="3776472"/>
            <a:ext cx="457200" cy="478287"/>
          </a:xfrm>
          <a:prstGeom prst="ellipse">
            <a:avLst/>
          </a:prstGeom>
          <a:solidFill>
            <a:srgbClr val="D1F6FF"/>
          </a:solidFill>
          <a:ln>
            <a:solidFill>
              <a:srgbClr val="D1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1450E9-A6CC-47A9-BC5B-D65FE8661FDA}"/>
              </a:ext>
            </a:extLst>
          </p:cNvPr>
          <p:cNvSpPr txBox="1"/>
          <p:nvPr/>
        </p:nvSpPr>
        <p:spPr>
          <a:xfrm>
            <a:off x="1335825" y="1022268"/>
            <a:ext cx="778822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two error bars do NOT overlap, the most likely reason why the two means </a:t>
            </a:r>
            <a:b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 is due to sampling error + something else. The difference between the </a:t>
            </a:r>
            <a:b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will likely be significant.</a:t>
            </a:r>
          </a:p>
          <a:p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 two error bars overlap, the two means might still be significantly different.</a:t>
            </a: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would be the case if:</a:t>
            </a:r>
          </a:p>
          <a:p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at least one mean is NOT included in the other group’s error bar</a:t>
            </a: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or</a:t>
            </a: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each mean is NOT included in the other group’s error bar</a:t>
            </a:r>
          </a:p>
          <a:p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Another way of phrasing the rule:</a:t>
            </a:r>
          </a:p>
          <a:p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one group’s error bar does NOT include the other group’s mean</a:t>
            </a: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or</a:t>
            </a: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the error bar for each group does NOT include the other group’s mean</a:t>
            </a:r>
          </a:p>
        </p:txBody>
      </p:sp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7" r="20404"/>
          <a:stretch/>
        </p:blipFill>
        <p:spPr>
          <a:xfrm>
            <a:off x="-460308" y="0"/>
            <a:ext cx="1524000" cy="3776472"/>
          </a:xfrm>
          <a:effectLst>
            <a:softEdge rad="31750"/>
          </a:effectLst>
        </p:spPr>
      </p:pic>
      <p:pic>
        <p:nvPicPr>
          <p:cNvPr id="14" name="Picture Placeholder 15" descr="Data Points Digital background">
            <a:extLst>
              <a:ext uri="{FF2B5EF4-FFF2-40B4-BE49-F238E27FC236}">
                <a16:creationId xmlns:a16="http://schemas.microsoft.com/office/drawing/2014/main" id="{7F9ADA7F-59BF-4781-B92F-7AE724EF2E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7" t="25255" r="20738"/>
          <a:stretch/>
        </p:blipFill>
        <p:spPr>
          <a:xfrm rot="10800000" flipH="1">
            <a:off x="-460308" y="3392462"/>
            <a:ext cx="1524000" cy="3465538"/>
          </a:xfrm>
          <a:prstGeom prst="rect">
            <a:avLst/>
          </a:prstGeom>
          <a:solidFill>
            <a:schemeClr val="accent5"/>
          </a:solidFill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5215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row: Right 37">
            <a:extLst>
              <a:ext uri="{FF2B5EF4-FFF2-40B4-BE49-F238E27FC236}">
                <a16:creationId xmlns:a16="http://schemas.microsoft.com/office/drawing/2014/main" id="{E8EAC1C3-42C4-4170-A309-7CAF0D89053B}"/>
              </a:ext>
            </a:extLst>
          </p:cNvPr>
          <p:cNvSpPr/>
          <p:nvPr/>
        </p:nvSpPr>
        <p:spPr>
          <a:xfrm rot="10800000">
            <a:off x="2344493" y="5135771"/>
            <a:ext cx="1348291" cy="137643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7" r="25908"/>
          <a:stretch/>
        </p:blipFill>
        <p:spPr>
          <a:xfrm>
            <a:off x="-13303" y="1007551"/>
            <a:ext cx="852895" cy="3776472"/>
          </a:xfrm>
          <a:effectLst>
            <a:softEdge rad="31750"/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4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49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9494743-D6B6-443A-90E1-6C83F4A6681D}"/>
              </a:ext>
            </a:extLst>
          </p:cNvPr>
          <p:cNvCxnSpPr>
            <a:cxnSpLocks/>
          </p:cNvCxnSpPr>
          <p:nvPr/>
        </p:nvCxnSpPr>
        <p:spPr>
          <a:xfrm>
            <a:off x="1474539" y="2782529"/>
            <a:ext cx="276286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982B9CD-B34D-41A1-8EDC-68F82F5E0643}"/>
              </a:ext>
            </a:extLst>
          </p:cNvPr>
          <p:cNvSpPr/>
          <p:nvPr/>
        </p:nvSpPr>
        <p:spPr>
          <a:xfrm>
            <a:off x="1799004" y="737421"/>
            <a:ext cx="442451" cy="2045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BBDDC9-C7CC-4A05-8101-759A17C68120}"/>
              </a:ext>
            </a:extLst>
          </p:cNvPr>
          <p:cNvSpPr/>
          <p:nvPr/>
        </p:nvSpPr>
        <p:spPr>
          <a:xfrm>
            <a:off x="3509819" y="1671487"/>
            <a:ext cx="442451" cy="1111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8744A5-A91D-4FB3-BF8B-71AE6E1452B6}"/>
              </a:ext>
            </a:extLst>
          </p:cNvPr>
          <p:cNvCxnSpPr>
            <a:cxnSpLocks/>
          </p:cNvCxnSpPr>
          <p:nvPr/>
        </p:nvCxnSpPr>
        <p:spPr>
          <a:xfrm>
            <a:off x="1623827" y="6273867"/>
            <a:ext cx="276286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E09BBFA-6BD8-4E41-BDE2-69F7F59752CF}"/>
              </a:ext>
            </a:extLst>
          </p:cNvPr>
          <p:cNvSpPr/>
          <p:nvPr/>
        </p:nvSpPr>
        <p:spPr>
          <a:xfrm>
            <a:off x="1799004" y="4228759"/>
            <a:ext cx="442451" cy="2045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B6A1BD-6444-47CE-B8BA-992C31AD1E25}"/>
              </a:ext>
            </a:extLst>
          </p:cNvPr>
          <p:cNvSpPr/>
          <p:nvPr/>
        </p:nvSpPr>
        <p:spPr>
          <a:xfrm>
            <a:off x="3558981" y="5162825"/>
            <a:ext cx="442451" cy="1111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5013A4-30C5-4C2E-B50D-E1C45A49207D}"/>
              </a:ext>
            </a:extLst>
          </p:cNvPr>
          <p:cNvGrpSpPr/>
          <p:nvPr/>
        </p:nvGrpSpPr>
        <p:grpSpPr>
          <a:xfrm>
            <a:off x="1931737" y="353962"/>
            <a:ext cx="196869" cy="801332"/>
            <a:chOff x="4547417" y="353962"/>
            <a:chExt cx="196869" cy="80133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E1531A6-6299-4AEA-A934-53F41AAA6180}"/>
                </a:ext>
              </a:extLst>
            </p:cNvPr>
            <p:cNvCxnSpPr/>
            <p:nvPr/>
          </p:nvCxnSpPr>
          <p:spPr>
            <a:xfrm>
              <a:off x="4640825" y="353962"/>
              <a:ext cx="0" cy="79641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D6D2AA0-4F1C-435E-A501-69344B05C6C0}"/>
                </a:ext>
              </a:extLst>
            </p:cNvPr>
            <p:cNvCxnSpPr>
              <a:cxnSpLocks/>
            </p:cNvCxnSpPr>
            <p:nvPr/>
          </p:nvCxnSpPr>
          <p:spPr>
            <a:xfrm>
              <a:off x="4552111" y="353962"/>
              <a:ext cx="192175" cy="0"/>
            </a:xfrm>
            <a:prstGeom prst="line">
              <a:avLst/>
            </a:prstGeom>
            <a:ln w="28575">
              <a:solidFill>
                <a:srgbClr val="373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66D8C2E-C90C-4349-B220-151C9A48EB6A}"/>
                </a:ext>
              </a:extLst>
            </p:cNvPr>
            <p:cNvCxnSpPr>
              <a:cxnSpLocks/>
            </p:cNvCxnSpPr>
            <p:nvPr/>
          </p:nvCxnSpPr>
          <p:spPr>
            <a:xfrm>
              <a:off x="4547417" y="1155294"/>
              <a:ext cx="196645" cy="0"/>
            </a:xfrm>
            <a:prstGeom prst="line">
              <a:avLst/>
            </a:prstGeom>
            <a:ln w="28575">
              <a:solidFill>
                <a:srgbClr val="373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2BBE07-D57A-465C-AB69-AE5AA603DE74}"/>
              </a:ext>
            </a:extLst>
          </p:cNvPr>
          <p:cNvGrpSpPr/>
          <p:nvPr/>
        </p:nvGrpSpPr>
        <p:grpSpPr>
          <a:xfrm>
            <a:off x="3640039" y="1371843"/>
            <a:ext cx="182009" cy="599284"/>
            <a:chOff x="4547417" y="353962"/>
            <a:chExt cx="196869" cy="80133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9F70289-0531-47F4-9545-8D7272146A30}"/>
                </a:ext>
              </a:extLst>
            </p:cNvPr>
            <p:cNvCxnSpPr/>
            <p:nvPr/>
          </p:nvCxnSpPr>
          <p:spPr>
            <a:xfrm>
              <a:off x="4640825" y="353962"/>
              <a:ext cx="0" cy="79641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C83DE63-1892-4149-9CCB-06B24EA44A45}"/>
                </a:ext>
              </a:extLst>
            </p:cNvPr>
            <p:cNvCxnSpPr>
              <a:cxnSpLocks/>
            </p:cNvCxnSpPr>
            <p:nvPr/>
          </p:nvCxnSpPr>
          <p:spPr>
            <a:xfrm>
              <a:off x="4552111" y="353962"/>
              <a:ext cx="192175" cy="0"/>
            </a:xfrm>
            <a:prstGeom prst="line">
              <a:avLst/>
            </a:prstGeom>
            <a:ln w="28575">
              <a:solidFill>
                <a:srgbClr val="373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A56A2A3-B8BE-42C1-80A1-E59C3EDCC5B9}"/>
                </a:ext>
              </a:extLst>
            </p:cNvPr>
            <p:cNvCxnSpPr>
              <a:cxnSpLocks/>
            </p:cNvCxnSpPr>
            <p:nvPr/>
          </p:nvCxnSpPr>
          <p:spPr>
            <a:xfrm>
              <a:off x="4547417" y="1155294"/>
              <a:ext cx="196645" cy="0"/>
            </a:xfrm>
            <a:prstGeom prst="line">
              <a:avLst/>
            </a:prstGeom>
            <a:ln w="28575">
              <a:solidFill>
                <a:srgbClr val="373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2FA584-DBE5-4872-9F9C-31AF02FC258E}"/>
              </a:ext>
            </a:extLst>
          </p:cNvPr>
          <p:cNvGrpSpPr/>
          <p:nvPr/>
        </p:nvGrpSpPr>
        <p:grpSpPr>
          <a:xfrm>
            <a:off x="1931737" y="3695337"/>
            <a:ext cx="196869" cy="1173230"/>
            <a:chOff x="4547417" y="353962"/>
            <a:chExt cx="196869" cy="801332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E78E36C-CD09-47FF-83CF-39874DDAD0E1}"/>
                </a:ext>
              </a:extLst>
            </p:cNvPr>
            <p:cNvCxnSpPr/>
            <p:nvPr/>
          </p:nvCxnSpPr>
          <p:spPr>
            <a:xfrm>
              <a:off x="4640825" y="353962"/>
              <a:ext cx="0" cy="79641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D0FD35F-0EC2-40DC-8108-4A46ACF9F943}"/>
                </a:ext>
              </a:extLst>
            </p:cNvPr>
            <p:cNvCxnSpPr>
              <a:cxnSpLocks/>
            </p:cNvCxnSpPr>
            <p:nvPr/>
          </p:nvCxnSpPr>
          <p:spPr>
            <a:xfrm>
              <a:off x="4552111" y="353962"/>
              <a:ext cx="192175" cy="0"/>
            </a:xfrm>
            <a:prstGeom prst="line">
              <a:avLst/>
            </a:prstGeom>
            <a:ln w="28575">
              <a:solidFill>
                <a:srgbClr val="373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203E608-96E7-4C9E-BDB3-A0CADA0547C5}"/>
                </a:ext>
              </a:extLst>
            </p:cNvPr>
            <p:cNvCxnSpPr>
              <a:cxnSpLocks/>
            </p:cNvCxnSpPr>
            <p:nvPr/>
          </p:nvCxnSpPr>
          <p:spPr>
            <a:xfrm>
              <a:off x="4547417" y="1155294"/>
              <a:ext cx="196645" cy="0"/>
            </a:xfrm>
            <a:prstGeom prst="line">
              <a:avLst/>
            </a:prstGeom>
            <a:ln w="28575">
              <a:solidFill>
                <a:srgbClr val="373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72A93D-92DC-4A30-9DB4-D1A8A4EEA107}"/>
              </a:ext>
            </a:extLst>
          </p:cNvPr>
          <p:cNvGrpSpPr/>
          <p:nvPr/>
        </p:nvGrpSpPr>
        <p:grpSpPr>
          <a:xfrm>
            <a:off x="3689201" y="4576209"/>
            <a:ext cx="196869" cy="1173230"/>
            <a:chOff x="4547417" y="353962"/>
            <a:chExt cx="196869" cy="80133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27BB481-48D8-4E78-812F-B1EBA7B3D82C}"/>
                </a:ext>
              </a:extLst>
            </p:cNvPr>
            <p:cNvCxnSpPr/>
            <p:nvPr/>
          </p:nvCxnSpPr>
          <p:spPr>
            <a:xfrm>
              <a:off x="4640825" y="353962"/>
              <a:ext cx="0" cy="79641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F06782D-BA26-4C91-81A9-1EF0671F5CA9}"/>
                </a:ext>
              </a:extLst>
            </p:cNvPr>
            <p:cNvCxnSpPr>
              <a:cxnSpLocks/>
            </p:cNvCxnSpPr>
            <p:nvPr/>
          </p:nvCxnSpPr>
          <p:spPr>
            <a:xfrm>
              <a:off x="4552111" y="353962"/>
              <a:ext cx="192175" cy="0"/>
            </a:xfrm>
            <a:prstGeom prst="line">
              <a:avLst/>
            </a:prstGeom>
            <a:ln w="28575">
              <a:solidFill>
                <a:srgbClr val="373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332F78F-A8F8-4C3B-8563-B4034567AB40}"/>
                </a:ext>
              </a:extLst>
            </p:cNvPr>
            <p:cNvCxnSpPr>
              <a:cxnSpLocks/>
            </p:cNvCxnSpPr>
            <p:nvPr/>
          </p:nvCxnSpPr>
          <p:spPr>
            <a:xfrm>
              <a:off x="4547417" y="1155294"/>
              <a:ext cx="196645" cy="0"/>
            </a:xfrm>
            <a:prstGeom prst="line">
              <a:avLst/>
            </a:prstGeom>
            <a:ln w="28575">
              <a:solidFill>
                <a:srgbClr val="373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DDAA5395-A1B1-40F8-97C8-B960373CED23}"/>
              </a:ext>
            </a:extLst>
          </p:cNvPr>
          <p:cNvSpPr/>
          <p:nvPr/>
        </p:nvSpPr>
        <p:spPr>
          <a:xfrm>
            <a:off x="2238195" y="4197888"/>
            <a:ext cx="1483120" cy="137643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highlight>
                <a:srgbClr val="0000FF"/>
              </a:highlight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871B2B6-26CE-40B0-AD32-A430BB13A689}"/>
              </a:ext>
            </a:extLst>
          </p:cNvPr>
          <p:cNvGrpSpPr/>
          <p:nvPr/>
        </p:nvGrpSpPr>
        <p:grpSpPr>
          <a:xfrm>
            <a:off x="4655873" y="570511"/>
            <a:ext cx="196869" cy="801332"/>
            <a:chOff x="4547417" y="353962"/>
            <a:chExt cx="196869" cy="80133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B971968-51FF-4363-8378-7F2A9F7C5BB2}"/>
                </a:ext>
              </a:extLst>
            </p:cNvPr>
            <p:cNvCxnSpPr/>
            <p:nvPr/>
          </p:nvCxnSpPr>
          <p:spPr>
            <a:xfrm>
              <a:off x="4640825" y="353962"/>
              <a:ext cx="0" cy="79641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A15FC5B-0764-4424-AA26-C40A6E405C41}"/>
                </a:ext>
              </a:extLst>
            </p:cNvPr>
            <p:cNvCxnSpPr>
              <a:cxnSpLocks/>
            </p:cNvCxnSpPr>
            <p:nvPr/>
          </p:nvCxnSpPr>
          <p:spPr>
            <a:xfrm>
              <a:off x="4552111" y="353962"/>
              <a:ext cx="192175" cy="0"/>
            </a:xfrm>
            <a:prstGeom prst="line">
              <a:avLst/>
            </a:prstGeom>
            <a:ln w="28575">
              <a:solidFill>
                <a:srgbClr val="373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A3C210B-4A86-4118-9352-7F50EA10A50B}"/>
                </a:ext>
              </a:extLst>
            </p:cNvPr>
            <p:cNvCxnSpPr>
              <a:cxnSpLocks/>
            </p:cNvCxnSpPr>
            <p:nvPr/>
          </p:nvCxnSpPr>
          <p:spPr>
            <a:xfrm>
              <a:off x="4547417" y="1155294"/>
              <a:ext cx="196645" cy="0"/>
            </a:xfrm>
            <a:prstGeom prst="line">
              <a:avLst/>
            </a:prstGeom>
            <a:ln w="28575">
              <a:solidFill>
                <a:srgbClr val="373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3EBEE52-38F5-46F7-AC67-0755590189E2}"/>
              </a:ext>
            </a:extLst>
          </p:cNvPr>
          <p:cNvGrpSpPr/>
          <p:nvPr/>
        </p:nvGrpSpPr>
        <p:grpSpPr>
          <a:xfrm>
            <a:off x="4948329" y="1588392"/>
            <a:ext cx="182009" cy="599284"/>
            <a:chOff x="4547417" y="353962"/>
            <a:chExt cx="196869" cy="80133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56FE417-7FDD-4E7C-8DEF-F5F8A1D71F6A}"/>
                </a:ext>
              </a:extLst>
            </p:cNvPr>
            <p:cNvCxnSpPr/>
            <p:nvPr/>
          </p:nvCxnSpPr>
          <p:spPr>
            <a:xfrm>
              <a:off x="4640825" y="353962"/>
              <a:ext cx="0" cy="79641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A9C581D-DB1A-42CC-A391-81A9BE66B9E4}"/>
                </a:ext>
              </a:extLst>
            </p:cNvPr>
            <p:cNvCxnSpPr>
              <a:cxnSpLocks/>
            </p:cNvCxnSpPr>
            <p:nvPr/>
          </p:nvCxnSpPr>
          <p:spPr>
            <a:xfrm>
              <a:off x="4552111" y="353962"/>
              <a:ext cx="192175" cy="0"/>
            </a:xfrm>
            <a:prstGeom prst="line">
              <a:avLst/>
            </a:prstGeom>
            <a:ln w="28575">
              <a:solidFill>
                <a:srgbClr val="373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707ACA6-C268-41B6-998F-C161EC4AE42B}"/>
                </a:ext>
              </a:extLst>
            </p:cNvPr>
            <p:cNvCxnSpPr>
              <a:cxnSpLocks/>
            </p:cNvCxnSpPr>
            <p:nvPr/>
          </p:nvCxnSpPr>
          <p:spPr>
            <a:xfrm>
              <a:off x="4547417" y="1155294"/>
              <a:ext cx="196645" cy="0"/>
            </a:xfrm>
            <a:prstGeom prst="line">
              <a:avLst/>
            </a:prstGeom>
            <a:ln w="28575">
              <a:solidFill>
                <a:srgbClr val="373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A895F8B-093A-48E7-954B-B29C393C9AE1}"/>
              </a:ext>
            </a:extLst>
          </p:cNvPr>
          <p:cNvSpPr txBox="1"/>
          <p:nvPr/>
        </p:nvSpPr>
        <p:spPr>
          <a:xfrm>
            <a:off x="5560443" y="973395"/>
            <a:ext cx="2816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two CIs do not overlap</a:t>
            </a:r>
          </a:p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means are probably</a:t>
            </a:r>
          </a:p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significantly different from</a:t>
            </a:r>
          </a:p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other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A8FECE2-3935-45F1-8A47-4298B9E34D92}"/>
              </a:ext>
            </a:extLst>
          </p:cNvPr>
          <p:cNvSpPr txBox="1"/>
          <p:nvPr/>
        </p:nvSpPr>
        <p:spPr>
          <a:xfrm>
            <a:off x="5010310" y="4056001"/>
            <a:ext cx="41216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1 is not in the CI for mean 2</a:t>
            </a:r>
          </a:p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2 is not in the CI for mean 1</a:t>
            </a:r>
          </a:p>
          <a:p>
            <a:endParaRPr lang="en-US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means are probably significantly different from each other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C1CEE-5A97-95E5-E58C-AAF87BAE9057}"/>
              </a:ext>
            </a:extLst>
          </p:cNvPr>
          <p:cNvSpPr txBox="1"/>
          <p:nvPr/>
        </p:nvSpPr>
        <p:spPr>
          <a:xfrm>
            <a:off x="1610169" y="2818072"/>
            <a:ext cx="281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1                  Group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27B0C-9E75-C134-CFD4-1F07FF86EDC4}"/>
              </a:ext>
            </a:extLst>
          </p:cNvPr>
          <p:cNvSpPr txBox="1"/>
          <p:nvPr/>
        </p:nvSpPr>
        <p:spPr>
          <a:xfrm>
            <a:off x="1571287" y="6291768"/>
            <a:ext cx="281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1                  Group 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083EBBF-9606-1F18-A4C8-F0F9A6915221}"/>
              </a:ext>
            </a:extLst>
          </p:cNvPr>
          <p:cNvSpPr/>
          <p:nvPr/>
        </p:nvSpPr>
        <p:spPr>
          <a:xfrm>
            <a:off x="877078" y="3776472"/>
            <a:ext cx="383956" cy="559059"/>
          </a:xfrm>
          <a:prstGeom prst="ellipse">
            <a:avLst/>
          </a:prstGeom>
          <a:solidFill>
            <a:srgbClr val="D1F6FF"/>
          </a:solidFill>
          <a:ln>
            <a:solidFill>
              <a:srgbClr val="D1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5" descr="Data Points Digital background">
            <a:extLst>
              <a:ext uri="{FF2B5EF4-FFF2-40B4-BE49-F238E27FC236}">
                <a16:creationId xmlns:a16="http://schemas.microsoft.com/office/drawing/2014/main" id="{7F9ADA7F-59BF-4781-B92F-7AE724EF2E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7" t="25255" r="20738"/>
          <a:stretch/>
        </p:blipFill>
        <p:spPr>
          <a:xfrm rot="10800000" flipH="1">
            <a:off x="-422985" y="3373800"/>
            <a:ext cx="1524000" cy="3465538"/>
          </a:xfrm>
          <a:prstGeom prst="rect">
            <a:avLst/>
          </a:prstGeom>
          <a:solidFill>
            <a:schemeClr val="accent5"/>
          </a:solidFill>
          <a:effectLst>
            <a:softEdge rad="31750"/>
          </a:effectLst>
        </p:spPr>
      </p:pic>
      <p:pic>
        <p:nvPicPr>
          <p:cNvPr id="10" name="Picture Placeholder 15" descr="Data Points Digital background">
            <a:extLst>
              <a:ext uri="{FF2B5EF4-FFF2-40B4-BE49-F238E27FC236}">
                <a16:creationId xmlns:a16="http://schemas.microsoft.com/office/drawing/2014/main" id="{FC6C3417-12F6-9092-E33E-C198C5D5F1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7" r="20404"/>
          <a:stretch/>
        </p:blipFill>
        <p:spPr>
          <a:xfrm>
            <a:off x="-422985" y="-18662"/>
            <a:ext cx="1524000" cy="3776472"/>
          </a:xfrm>
          <a:prstGeom prst="rect">
            <a:avLst/>
          </a:prstGeom>
          <a:solidFill>
            <a:schemeClr val="accent5"/>
          </a:solidFill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24933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47" grpId="0"/>
      <p:bldP spid="48" grpId="0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73286" y="313566"/>
            <a:ext cx="66175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Ha: the alternate or researcher’s hypothesis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8328" y="979600"/>
            <a:ext cx="77801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says that there IS a difference or a relationship between the two or more groups or variables in the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Any difference or relationship found in the samples reflects something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in addition to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sampling error.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477211" y="2645741"/>
            <a:ext cx="46024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 and Ha are mutually exclusive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14984" y="3998976"/>
            <a:ext cx="514210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data we collect will either support or refute Ho.  If the data supports Ho, it does not PROVE Ho. The best we can do is show that it is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probably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true.</a:t>
            </a:r>
          </a:p>
          <a:p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What would it take to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prove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 is true?</a:t>
            </a:r>
          </a:p>
          <a:p>
            <a:pPr algn="just"/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4984" y="3529584"/>
            <a:ext cx="2462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Surprise, surprise!</a:t>
            </a:r>
          </a:p>
        </p:txBody>
      </p:sp>
      <p:pic>
        <p:nvPicPr>
          <p:cNvPr id="8" name="Picture 7" descr="pirate dog | Tony Werman | Flick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32" y="3595693"/>
            <a:ext cx="2473315" cy="2503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574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row: Right 41">
            <a:extLst>
              <a:ext uri="{FF2B5EF4-FFF2-40B4-BE49-F238E27FC236}">
                <a16:creationId xmlns:a16="http://schemas.microsoft.com/office/drawing/2014/main" id="{C65314F6-0431-43DF-8FF8-6AEBAEE9018D}"/>
              </a:ext>
            </a:extLst>
          </p:cNvPr>
          <p:cNvSpPr/>
          <p:nvPr/>
        </p:nvSpPr>
        <p:spPr>
          <a:xfrm>
            <a:off x="2454297" y="4317773"/>
            <a:ext cx="1114290" cy="137643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highlight>
                <a:srgbClr val="0000FF"/>
              </a:highlight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5157CD08-205A-4A24-BC6A-AA96D5EC3543}"/>
              </a:ext>
            </a:extLst>
          </p:cNvPr>
          <p:cNvSpPr/>
          <p:nvPr/>
        </p:nvSpPr>
        <p:spPr>
          <a:xfrm rot="10800000">
            <a:off x="2707458" y="4797311"/>
            <a:ext cx="1012991" cy="137643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5288E029-02FA-4955-8A58-A54A1F573D74}"/>
              </a:ext>
            </a:extLst>
          </p:cNvPr>
          <p:cNvSpPr/>
          <p:nvPr/>
        </p:nvSpPr>
        <p:spPr>
          <a:xfrm rot="10800000">
            <a:off x="2692651" y="1365087"/>
            <a:ext cx="1114290" cy="137643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FFFDC9F2-2779-431E-A552-DA19B94AEC09}"/>
              </a:ext>
            </a:extLst>
          </p:cNvPr>
          <p:cNvSpPr/>
          <p:nvPr/>
        </p:nvSpPr>
        <p:spPr>
          <a:xfrm>
            <a:off x="2435800" y="712050"/>
            <a:ext cx="1114290" cy="137643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highlight>
                <a:srgbClr val="0000FF"/>
              </a:highlight>
            </a:endParaRPr>
          </a:p>
        </p:txBody>
      </p:sp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81" r="6452"/>
          <a:stretch/>
        </p:blipFill>
        <p:spPr>
          <a:xfrm>
            <a:off x="18661" y="0"/>
            <a:ext cx="1337085" cy="3776472"/>
          </a:xfrm>
          <a:effectLst>
            <a:softEdge rad="31750"/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4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4" name="Picture Placeholder 15" descr="Data Points Digital background">
            <a:extLst>
              <a:ext uri="{FF2B5EF4-FFF2-40B4-BE49-F238E27FC236}">
                <a16:creationId xmlns:a16="http://schemas.microsoft.com/office/drawing/2014/main" id="{7F9ADA7F-59BF-4781-B92F-7AE724EF2E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9" t="25255" r="9713"/>
          <a:stretch/>
        </p:blipFill>
        <p:spPr>
          <a:xfrm rot="10800000" flipH="1">
            <a:off x="18661" y="3392462"/>
            <a:ext cx="1337084" cy="3465538"/>
          </a:xfrm>
          <a:prstGeom prst="rect">
            <a:avLst/>
          </a:prstGeom>
          <a:solidFill>
            <a:schemeClr val="accent5"/>
          </a:solidFill>
          <a:effectLst>
            <a:softEdge rad="31750"/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9494743-D6B6-443A-90E1-6C83F4A6681D}"/>
              </a:ext>
            </a:extLst>
          </p:cNvPr>
          <p:cNvCxnSpPr>
            <a:cxnSpLocks/>
          </p:cNvCxnSpPr>
          <p:nvPr/>
        </p:nvCxnSpPr>
        <p:spPr>
          <a:xfrm>
            <a:off x="1754455" y="2782529"/>
            <a:ext cx="276286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982B9CD-B34D-41A1-8EDC-68F82F5E0643}"/>
              </a:ext>
            </a:extLst>
          </p:cNvPr>
          <p:cNvSpPr/>
          <p:nvPr/>
        </p:nvSpPr>
        <p:spPr>
          <a:xfrm>
            <a:off x="2162897" y="737421"/>
            <a:ext cx="442451" cy="2045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BBDDC9-C7CC-4A05-8101-759A17C68120}"/>
              </a:ext>
            </a:extLst>
          </p:cNvPr>
          <p:cNvSpPr/>
          <p:nvPr/>
        </p:nvSpPr>
        <p:spPr>
          <a:xfrm>
            <a:off x="3401762" y="1406013"/>
            <a:ext cx="442451" cy="1376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8744A5-A91D-4FB3-BF8B-71AE6E1452B6}"/>
              </a:ext>
            </a:extLst>
          </p:cNvPr>
          <p:cNvCxnSpPr>
            <a:cxnSpLocks/>
          </p:cNvCxnSpPr>
          <p:nvPr/>
        </p:nvCxnSpPr>
        <p:spPr>
          <a:xfrm>
            <a:off x="1754455" y="6391853"/>
            <a:ext cx="276286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E09BBFA-6BD8-4E41-BDE2-69F7F59752CF}"/>
              </a:ext>
            </a:extLst>
          </p:cNvPr>
          <p:cNvSpPr/>
          <p:nvPr/>
        </p:nvSpPr>
        <p:spPr>
          <a:xfrm>
            <a:off x="2162897" y="4346745"/>
            <a:ext cx="442451" cy="2045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B6A1BD-6444-47CE-B8BA-992C31AD1E25}"/>
              </a:ext>
            </a:extLst>
          </p:cNvPr>
          <p:cNvSpPr/>
          <p:nvPr/>
        </p:nvSpPr>
        <p:spPr>
          <a:xfrm>
            <a:off x="3401762" y="4827639"/>
            <a:ext cx="442451" cy="1564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C2D4AD-6CAC-4174-B249-BBD93764986D}"/>
              </a:ext>
            </a:extLst>
          </p:cNvPr>
          <p:cNvGrpSpPr/>
          <p:nvPr/>
        </p:nvGrpSpPr>
        <p:grpSpPr>
          <a:xfrm>
            <a:off x="2295630" y="269822"/>
            <a:ext cx="196869" cy="969612"/>
            <a:chOff x="4547417" y="353962"/>
            <a:chExt cx="196869" cy="80133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CABAD7E-D2E3-4942-96FC-B878EE12961B}"/>
                </a:ext>
              </a:extLst>
            </p:cNvPr>
            <p:cNvCxnSpPr/>
            <p:nvPr/>
          </p:nvCxnSpPr>
          <p:spPr>
            <a:xfrm>
              <a:off x="4640825" y="353962"/>
              <a:ext cx="0" cy="79641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A926BEF-E6C6-4EEF-8102-9FA2EDAA6ADE}"/>
                </a:ext>
              </a:extLst>
            </p:cNvPr>
            <p:cNvCxnSpPr>
              <a:cxnSpLocks/>
            </p:cNvCxnSpPr>
            <p:nvPr/>
          </p:nvCxnSpPr>
          <p:spPr>
            <a:xfrm>
              <a:off x="4552111" y="353962"/>
              <a:ext cx="192175" cy="0"/>
            </a:xfrm>
            <a:prstGeom prst="line">
              <a:avLst/>
            </a:prstGeom>
            <a:ln w="28575">
              <a:solidFill>
                <a:srgbClr val="373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07A55C8-04CD-4147-A61E-F98904A00D55}"/>
                </a:ext>
              </a:extLst>
            </p:cNvPr>
            <p:cNvCxnSpPr>
              <a:cxnSpLocks/>
            </p:cNvCxnSpPr>
            <p:nvPr/>
          </p:nvCxnSpPr>
          <p:spPr>
            <a:xfrm>
              <a:off x="4547417" y="1155294"/>
              <a:ext cx="196645" cy="0"/>
            </a:xfrm>
            <a:prstGeom prst="line">
              <a:avLst/>
            </a:prstGeom>
            <a:ln w="28575">
              <a:solidFill>
                <a:srgbClr val="373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E78A27-8260-434E-A689-35D73574281A}"/>
              </a:ext>
            </a:extLst>
          </p:cNvPr>
          <p:cNvGrpSpPr/>
          <p:nvPr/>
        </p:nvGrpSpPr>
        <p:grpSpPr>
          <a:xfrm>
            <a:off x="3524552" y="547148"/>
            <a:ext cx="196869" cy="1717726"/>
            <a:chOff x="4547417" y="353962"/>
            <a:chExt cx="196869" cy="80133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742C0F-10A2-4EA1-BE18-D6B108D24DF0}"/>
                </a:ext>
              </a:extLst>
            </p:cNvPr>
            <p:cNvCxnSpPr/>
            <p:nvPr/>
          </p:nvCxnSpPr>
          <p:spPr>
            <a:xfrm>
              <a:off x="4640825" y="353962"/>
              <a:ext cx="0" cy="79641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A81D8B9-EB25-4F78-A0F1-9350D9BD63C3}"/>
                </a:ext>
              </a:extLst>
            </p:cNvPr>
            <p:cNvCxnSpPr>
              <a:cxnSpLocks/>
            </p:cNvCxnSpPr>
            <p:nvPr/>
          </p:nvCxnSpPr>
          <p:spPr>
            <a:xfrm>
              <a:off x="4552111" y="353962"/>
              <a:ext cx="192175" cy="0"/>
            </a:xfrm>
            <a:prstGeom prst="line">
              <a:avLst/>
            </a:prstGeom>
            <a:ln w="28575">
              <a:solidFill>
                <a:srgbClr val="373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368B05E-E0A5-4AA7-9BEB-08D50BD73B67}"/>
                </a:ext>
              </a:extLst>
            </p:cNvPr>
            <p:cNvCxnSpPr>
              <a:cxnSpLocks/>
            </p:cNvCxnSpPr>
            <p:nvPr/>
          </p:nvCxnSpPr>
          <p:spPr>
            <a:xfrm>
              <a:off x="4547417" y="1155294"/>
              <a:ext cx="196645" cy="0"/>
            </a:xfrm>
            <a:prstGeom prst="line">
              <a:avLst/>
            </a:prstGeom>
            <a:ln w="28575">
              <a:solidFill>
                <a:srgbClr val="373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0AD6C06-CBAA-4A67-9C03-82E1A4F82968}"/>
              </a:ext>
            </a:extLst>
          </p:cNvPr>
          <p:cNvGrpSpPr/>
          <p:nvPr/>
        </p:nvGrpSpPr>
        <p:grpSpPr>
          <a:xfrm>
            <a:off x="2285687" y="3203596"/>
            <a:ext cx="196869" cy="2286294"/>
            <a:chOff x="4547417" y="353962"/>
            <a:chExt cx="196869" cy="80133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2020671-672F-4229-9D1C-00CA6557BA36}"/>
                </a:ext>
              </a:extLst>
            </p:cNvPr>
            <p:cNvCxnSpPr/>
            <p:nvPr/>
          </p:nvCxnSpPr>
          <p:spPr>
            <a:xfrm>
              <a:off x="4640825" y="353962"/>
              <a:ext cx="0" cy="79641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1205661-C06F-4796-A071-E5C0D19EE4F4}"/>
                </a:ext>
              </a:extLst>
            </p:cNvPr>
            <p:cNvCxnSpPr>
              <a:cxnSpLocks/>
            </p:cNvCxnSpPr>
            <p:nvPr/>
          </p:nvCxnSpPr>
          <p:spPr>
            <a:xfrm>
              <a:off x="4552111" y="353962"/>
              <a:ext cx="192175" cy="0"/>
            </a:xfrm>
            <a:prstGeom prst="line">
              <a:avLst/>
            </a:prstGeom>
            <a:ln w="28575">
              <a:solidFill>
                <a:srgbClr val="373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4AD3C2B-6E33-4579-BF8A-3FE2FDCE6E56}"/>
                </a:ext>
              </a:extLst>
            </p:cNvPr>
            <p:cNvCxnSpPr>
              <a:cxnSpLocks/>
            </p:cNvCxnSpPr>
            <p:nvPr/>
          </p:nvCxnSpPr>
          <p:spPr>
            <a:xfrm>
              <a:off x="4547417" y="1155294"/>
              <a:ext cx="196645" cy="0"/>
            </a:xfrm>
            <a:prstGeom prst="line">
              <a:avLst/>
            </a:prstGeom>
            <a:ln w="28575">
              <a:solidFill>
                <a:srgbClr val="373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696B87-9529-4F51-8D07-0F8CE55F07B5}"/>
              </a:ext>
            </a:extLst>
          </p:cNvPr>
          <p:cNvGrpSpPr/>
          <p:nvPr/>
        </p:nvGrpSpPr>
        <p:grpSpPr>
          <a:xfrm>
            <a:off x="3519190" y="3892020"/>
            <a:ext cx="196869" cy="1717726"/>
            <a:chOff x="4547417" y="353962"/>
            <a:chExt cx="196869" cy="80133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6E3AF93-945F-4A48-914F-AA1214AD08C9}"/>
                </a:ext>
              </a:extLst>
            </p:cNvPr>
            <p:cNvCxnSpPr/>
            <p:nvPr/>
          </p:nvCxnSpPr>
          <p:spPr>
            <a:xfrm>
              <a:off x="4640825" y="353962"/>
              <a:ext cx="0" cy="79641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69308FE-9E34-4731-98EB-503B052784E9}"/>
                </a:ext>
              </a:extLst>
            </p:cNvPr>
            <p:cNvCxnSpPr>
              <a:cxnSpLocks/>
            </p:cNvCxnSpPr>
            <p:nvPr/>
          </p:nvCxnSpPr>
          <p:spPr>
            <a:xfrm>
              <a:off x="4552111" y="353962"/>
              <a:ext cx="192175" cy="0"/>
            </a:xfrm>
            <a:prstGeom prst="line">
              <a:avLst/>
            </a:prstGeom>
            <a:ln w="28575">
              <a:solidFill>
                <a:srgbClr val="373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CE54316-2CAA-4B8D-9E34-923F5F68266B}"/>
                </a:ext>
              </a:extLst>
            </p:cNvPr>
            <p:cNvCxnSpPr>
              <a:cxnSpLocks/>
            </p:cNvCxnSpPr>
            <p:nvPr/>
          </p:nvCxnSpPr>
          <p:spPr>
            <a:xfrm>
              <a:off x="4547417" y="1155294"/>
              <a:ext cx="196645" cy="0"/>
            </a:xfrm>
            <a:prstGeom prst="line">
              <a:avLst/>
            </a:prstGeom>
            <a:ln w="28575">
              <a:solidFill>
                <a:srgbClr val="3733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54B1D59-6748-494C-BAC3-1B27F53525E3}"/>
              </a:ext>
            </a:extLst>
          </p:cNvPr>
          <p:cNvSpPr txBox="1"/>
          <p:nvPr/>
        </p:nvSpPr>
        <p:spPr>
          <a:xfrm>
            <a:off x="4863622" y="625567"/>
            <a:ext cx="4816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1 is in the CI for mean 2</a:t>
            </a:r>
          </a:p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 </a:t>
            </a:r>
          </a:p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2 is NOT in the CI for mean 1 </a:t>
            </a:r>
          </a:p>
          <a:p>
            <a:endParaRPr lang="en-US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could still be significantly </a:t>
            </a:r>
            <a:b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from each other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19DB5F-0528-42B6-BD5E-738C20E76504}"/>
              </a:ext>
            </a:extLst>
          </p:cNvPr>
          <p:cNvSpPr txBox="1"/>
          <p:nvPr/>
        </p:nvSpPr>
        <p:spPr>
          <a:xfrm>
            <a:off x="4863622" y="3998525"/>
            <a:ext cx="44073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1 is in the CI for mean 2</a:t>
            </a:r>
          </a:p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2 is in the CI for mean 1</a:t>
            </a:r>
          </a:p>
          <a:p>
            <a:endParaRPr lang="en-US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are probably NOT significantly different from each other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84D925-6F3C-E626-4272-09F0D3823F43}"/>
              </a:ext>
            </a:extLst>
          </p:cNvPr>
          <p:cNvSpPr txBox="1"/>
          <p:nvPr/>
        </p:nvSpPr>
        <p:spPr>
          <a:xfrm>
            <a:off x="1918078" y="2715637"/>
            <a:ext cx="281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1          Group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519450-265A-7CAD-B073-D972D8D80EB5}"/>
              </a:ext>
            </a:extLst>
          </p:cNvPr>
          <p:cNvSpPr txBox="1"/>
          <p:nvPr/>
        </p:nvSpPr>
        <p:spPr>
          <a:xfrm>
            <a:off x="1918077" y="6413574"/>
            <a:ext cx="281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1          Group 2</a:t>
            </a:r>
          </a:p>
        </p:txBody>
      </p:sp>
    </p:spTree>
    <p:extLst>
      <p:ext uri="{BB962C8B-B14F-4D97-AF65-F5344CB8AC3E}">
        <p14:creationId xmlns:p14="http://schemas.microsoft.com/office/powerpoint/2010/main" val="23628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43" grpId="0" animBg="1"/>
      <p:bldP spid="44" grpId="0" animBg="1"/>
      <p:bldP spid="45" grpId="0"/>
      <p:bldP spid="46" grpId="0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pic>
        <p:nvPicPr>
          <p:cNvPr id="3" name="Picture 2" descr="L:\Documents\MANUALS\statistics straight up\pictures\b&amp;t_2 cut ou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79" y="183987"/>
            <a:ext cx="2620645" cy="21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92548" y="478593"/>
            <a:ext cx="4968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Example: will watching violent cartoons increase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aggression in 4-6 year old boys?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05131" y="4151586"/>
            <a:ext cx="17166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230726" y="1518116"/>
            <a:ext cx="4855464" cy="4886399"/>
            <a:chOff x="1054608" y="1047735"/>
            <a:chExt cx="5547360" cy="5694896"/>
          </a:xfrm>
        </p:grpSpPr>
        <p:grpSp>
          <p:nvGrpSpPr>
            <p:cNvPr id="37" name="Group 36"/>
            <p:cNvGrpSpPr/>
            <p:nvPr/>
          </p:nvGrpSpPr>
          <p:grpSpPr>
            <a:xfrm>
              <a:off x="1054608" y="1047735"/>
              <a:ext cx="5547360" cy="5694896"/>
              <a:chOff x="1054608" y="1047735"/>
              <a:chExt cx="5547360" cy="5694896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4608" y="1047735"/>
                <a:ext cx="5547360" cy="5694896"/>
              </a:xfrm>
              <a:prstGeom prst="rect">
                <a:avLst/>
              </a:prstGeom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4610538" y="4011448"/>
                <a:ext cx="294289" cy="1401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876800" y="4011448"/>
                <a:ext cx="108607" cy="700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85407" y="3986927"/>
                <a:ext cx="206703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4705131" y="4151586"/>
              <a:ext cx="17166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317065" y="4174445"/>
            <a:ext cx="2502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 states the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means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are different because of sampling error alone. 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Aggression in boys is the same after watching either cartoon - probably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60275" y="3429619"/>
            <a:ext cx="2296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Ho: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= 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99899" y="2289012"/>
            <a:ext cx="25571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C00000"/>
                </a:solidFill>
                <a:effectLst/>
              </a:rPr>
              <a:t>According to Ho</a:t>
            </a:r>
          </a:p>
        </p:txBody>
      </p:sp>
    </p:spTree>
    <p:extLst>
      <p:ext uri="{BB962C8B-B14F-4D97-AF65-F5344CB8AC3E}">
        <p14:creationId xmlns:p14="http://schemas.microsoft.com/office/powerpoint/2010/main" val="30551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3079" y="2273236"/>
            <a:ext cx="25426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C00000"/>
                </a:solidFill>
                <a:effectLst/>
              </a:rPr>
              <a:t>According to Ha</a:t>
            </a:r>
          </a:p>
        </p:txBody>
      </p:sp>
      <p:pic>
        <p:nvPicPr>
          <p:cNvPr id="6" name="Picture 5" descr="L:\Documents\MANUALS\statistics straight up\pictures\b&amp;t_2 cut ou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46" y="168211"/>
            <a:ext cx="2620645" cy="2105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960120" y="585216"/>
            <a:ext cx="4718304" cy="5709165"/>
            <a:chOff x="760591" y="243578"/>
            <a:chExt cx="5132520" cy="6370843"/>
          </a:xfrm>
        </p:grpSpPr>
        <p:grpSp>
          <p:nvGrpSpPr>
            <p:cNvPr id="10" name="Group 9"/>
            <p:cNvGrpSpPr/>
            <p:nvPr/>
          </p:nvGrpSpPr>
          <p:grpSpPr>
            <a:xfrm>
              <a:off x="760591" y="243578"/>
              <a:ext cx="5132520" cy="6370843"/>
              <a:chOff x="760591" y="243578"/>
              <a:chExt cx="5132520" cy="637084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0591" y="243578"/>
                <a:ext cx="5132520" cy="6370843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4475480" y="3454400"/>
                <a:ext cx="325120" cy="1574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516120" y="3611880"/>
                <a:ext cx="284480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800600" y="3454400"/>
                <a:ext cx="76200" cy="1066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876800" y="3434081"/>
                <a:ext cx="203200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790440" y="3550920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58690" y="4230971"/>
            <a:ext cx="29210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Ha states the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means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are different because of sampling error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something else!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Aggression in boys is higher after watching the violent cartoon - probably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2958" y="3420750"/>
            <a:ext cx="2296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Ha: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≠ 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7667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6691" y="240146"/>
            <a:ext cx="6468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so good about hypothesis testing?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6691" y="931796"/>
            <a:ext cx="777480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Provides a procedure and objective criteria for making decisions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what am I seeing in my samples?</a:t>
            </a: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is this sampling error?</a:t>
            </a: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is there something more going on?</a:t>
            </a: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decision is removed from the hands of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researcher and placed at the mercy of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data.</a:t>
            </a:r>
          </a:p>
        </p:txBody>
      </p:sp>
      <p:pic>
        <p:nvPicPr>
          <p:cNvPr id="5" name="Picture 4" descr="File:Police man update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43" y="2664199"/>
            <a:ext cx="1662545" cy="15296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94944" y="4475717"/>
            <a:ext cx="8449056" cy="720436"/>
            <a:chOff x="694944" y="4475717"/>
            <a:chExt cx="8449056" cy="720436"/>
          </a:xfrm>
        </p:grpSpPr>
        <p:sp>
          <p:nvSpPr>
            <p:cNvPr id="6" name="Rectangle 5"/>
            <p:cNvSpPr/>
            <p:nvPr/>
          </p:nvSpPr>
          <p:spPr>
            <a:xfrm>
              <a:off x="694944" y="4475717"/>
              <a:ext cx="8449056" cy="72043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70188" y="4475717"/>
              <a:ext cx="81015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If the data support Ho, you have a non-significant result. </a:t>
              </a:r>
              <a:b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You are probably looking at sampling error.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9565" y="5348776"/>
            <a:ext cx="8449056" cy="720436"/>
            <a:chOff x="699565" y="5348776"/>
            <a:chExt cx="8449056" cy="720436"/>
          </a:xfrm>
        </p:grpSpPr>
        <p:sp>
          <p:nvSpPr>
            <p:cNvPr id="7" name="Rectangle 6"/>
            <p:cNvSpPr/>
            <p:nvPr/>
          </p:nvSpPr>
          <p:spPr>
            <a:xfrm>
              <a:off x="699565" y="5348776"/>
              <a:ext cx="8449056" cy="720436"/>
            </a:xfrm>
            <a:prstGeom prst="rect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70188" y="5399272"/>
              <a:ext cx="78812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If the data do not support Ho, you have a significant result!</a:t>
              </a:r>
              <a:b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You probably are looking at something in addition to sampling error!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05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3" r="27349"/>
          <a:stretch/>
        </p:blipFill>
        <p:spPr>
          <a:xfrm>
            <a:off x="-9144" y="0"/>
            <a:ext cx="704088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67398" y="96119"/>
            <a:ext cx="5543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70C0"/>
                </a:solidFill>
                <a:effectLst/>
              </a:rPr>
              <a:t>Hypothesis Testing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6842" y="5811901"/>
            <a:ext cx="60518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0070C0"/>
                </a:solidFill>
                <a:effectLst/>
              </a:rPr>
              <a:t>Conceptual Understandings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44" y="1022628"/>
            <a:ext cx="6400452" cy="48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8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15028</TotalTime>
  <Words>3339</Words>
  <Application>Microsoft Office PowerPoint</Application>
  <PresentationFormat>On-screen Show (4:3)</PresentationFormat>
  <Paragraphs>418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Calibri</vt:lpstr>
      <vt:lpstr>Calibri Light</vt:lpstr>
      <vt:lpstr>Comic Sans MS</vt:lpstr>
      <vt:lpstr>Eras Bold ITC</vt:lpstr>
      <vt:lpstr>Gill Sans MT</vt:lpstr>
      <vt:lpstr>Times New Roman</vt:lpstr>
      <vt:lpstr>Walbaum Display</vt:lpstr>
      <vt:lpstr>Office Theme</vt:lpstr>
      <vt:lpstr>3DFloatVTI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Southern Utah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SUU</dc:creator>
  <cp:lastModifiedBy>Lynn White</cp:lastModifiedBy>
  <cp:revision>326</cp:revision>
  <dcterms:created xsi:type="dcterms:W3CDTF">2018-08-28T13:32:13Z</dcterms:created>
  <dcterms:modified xsi:type="dcterms:W3CDTF">2022-10-17T15:28:42Z</dcterms:modified>
</cp:coreProperties>
</file>