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CBF1"/>
    <a:srgbClr val="C3C9EA"/>
    <a:srgbClr val="ADD6F2"/>
    <a:srgbClr val="B9E3FF"/>
    <a:srgbClr val="CADCEC"/>
    <a:srgbClr val="172D41"/>
    <a:srgbClr val="D9DEEB"/>
    <a:srgbClr val="C3CBDF"/>
    <a:srgbClr val="5FB1E3"/>
    <a:srgbClr val="1B03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660"/>
  </p:normalViewPr>
  <p:slideViewPr>
    <p:cSldViewPr snapToGrid="0">
      <p:cViewPr>
        <p:scale>
          <a:sx n="66" d="100"/>
          <a:sy n="66" d="100"/>
        </p:scale>
        <p:origin x="944" y="8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339D69-FF7B-4986-8947-FB6B01B02A4B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DCFAA-379A-4414-BAE4-97BD7948B8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03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DDCFAA-379A-4414-BAE4-97BD7948B8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4648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DDCFAA-379A-4414-BAE4-97BD7948B8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297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0DF66-EFE9-1B60-6BB5-9E3945BF85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F3B4D7-89E6-D45B-C290-9995EF4E34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E2547-60FD-8308-A3CD-99AAEB8BC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34C23-828C-4FF7-B0A5-EBC5CFA85511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D76AB8-11B4-87D1-470A-A7187C896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0D7E7D-EA7A-DD9D-3D8F-2D38DCB92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84A6-5A2D-4313-8E24-8FE53E2DE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356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5B2F8-DA74-9A33-9079-E045D2119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A38CC5-FE8A-3BBB-DFF3-C1834CDCB7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69AF80-4A87-9570-6EA9-849D1CED8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34C23-828C-4FF7-B0A5-EBC5CFA85511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A2448-B2DE-A5E3-BF66-8ACB233C7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AF821-C57C-A45F-CCA4-92AFB6225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84A6-5A2D-4313-8E24-8FE53E2DE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004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696BE7-F3B5-8F73-9444-83ABE811FB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C38FCC-58DA-FF5F-FB45-5E0ADA4ED9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2038C5-1693-0CDA-2CCA-31341AADD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34C23-828C-4FF7-B0A5-EBC5CFA85511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16B609-A8DE-E1C7-06CE-78DD939E3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B1DD5-D1C6-796F-E758-045741232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84A6-5A2D-4313-8E24-8FE53E2DE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263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360DF-E5EA-0FEF-A094-E5AE8E513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C131E-B59F-3D6F-C48F-12F10280B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893A87-7EBF-DF0D-BECE-F1BA48FC6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34C23-828C-4FF7-B0A5-EBC5CFA85511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C67408-F7B4-D0E2-A625-C78122EEA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DF17BA-CE48-B519-2A75-069CF4663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84A6-5A2D-4313-8E24-8FE53E2DE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385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EBA15-1D53-B4E2-09D4-26A711BC6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BA6C6-FE89-742A-90DF-621DA41D7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E57EFB-BB00-439B-53F7-34F326C36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34C23-828C-4FF7-B0A5-EBC5CFA85511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8562A-C6B6-7091-8127-A494717AC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7B1A02-75F0-2423-27B7-C00572A7D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84A6-5A2D-4313-8E24-8FE53E2DE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432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5DC7A-5A24-E206-4F22-E0126ED32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AD4A0-FF2E-C4BC-96BF-5441D879BD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7C0553-625D-0D49-6763-7A49EDAE6D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88157A-316D-5D8C-AB11-F8D240D05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34C23-828C-4FF7-B0A5-EBC5CFA85511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AD562F-6E0A-DAEB-0D9F-95A6F20C4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D3045F-1A7F-53A8-C4B8-57D227518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84A6-5A2D-4313-8E24-8FE53E2DE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33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B77450-67B7-0A96-0550-E14E0ADE28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1B7F9E-F31B-C6A2-F0DF-57A12505A1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6370F9-2056-47E6-52E4-FBEE87405C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B8300F-4B76-A67D-183F-363653E397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375B5E-4FF3-E038-132B-0B35B178BB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6C9D3A-F990-CEAD-CC3F-2BE21EEF9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34C23-828C-4FF7-B0A5-EBC5CFA85511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2ABE5B-DAEA-4F07-D859-6BDF192E2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8AC1F5-ABFB-6DC7-2DF2-5AC0AD4B3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84A6-5A2D-4313-8E24-8FE53E2DE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876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AE5EC-71B1-8A4A-ACAC-D7EBD3ECB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61C065-CFDE-0E31-A03E-F76F629A2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34C23-828C-4FF7-B0A5-EBC5CFA85511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24257E-6E13-22E8-A966-6132E676B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359C55-C6EB-9587-4AF1-BE9508978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84A6-5A2D-4313-8E24-8FE53E2DE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840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164D9D-DAB0-8511-4EF8-AEB03FC16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34C23-828C-4FF7-B0A5-EBC5CFA85511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55FB13-8464-56E5-8C53-D7BE50FB9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97C76A-0B73-359F-077D-0506EC053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84A6-5A2D-4313-8E24-8FE53E2DE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274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AA794-03D3-4573-E183-1B5906EE6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B18E18-292C-9DC4-5C8C-42C92119AD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2353D7-5E54-E2FE-D8CD-E71C104DA9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F4B423-3207-16D7-EBAF-EEA859E73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34C23-828C-4FF7-B0A5-EBC5CFA85511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0ED46A-54A9-150A-6D99-E0328AE2D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F7954E-1229-20DF-44F0-B1BC6F7D9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84A6-5A2D-4313-8E24-8FE53E2DE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538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09144-4F5E-5DE6-5097-2C83A0D3B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0682C9-F782-A3F1-5283-1F00B8C8E7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3A4645-6BEC-F0F5-56FD-FCD22CEA4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376349-59E7-EC23-3A86-D14F848FC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34C23-828C-4FF7-B0A5-EBC5CFA85511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04AC0C-FA00-546F-647F-DEABE8F84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E41829-0316-1E84-E39F-C106E31E1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F84A6-5A2D-4313-8E24-8FE53E2DE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586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3505D8-7CF3-AC71-ADF2-EA2D6B00B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0F9257-0AAA-1BF0-7D17-EBDD201252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E65A8-1A82-786E-C645-E45754C74D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634C23-828C-4FF7-B0A5-EBC5CFA85511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84D8B2-113C-EF18-CC42-CFDBADE5EA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5DB367-FA54-1AB8-8083-E7AFB79C6D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88F84A6-5A2D-4313-8E24-8FE53E2DE5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859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" name="Rectangle 1053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28" name="Picture 4" descr="Pivotal points in the COVID-19 pandemic – 5 essential reads">
            <a:extLst>
              <a:ext uri="{FF2B5EF4-FFF2-40B4-BE49-F238E27FC236}">
                <a16:creationId xmlns:a16="http://schemas.microsoft.com/office/drawing/2014/main" id="{FE9059E6-65F1-B2FF-193B-BF4290E059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82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FDC2686-0272-7F37-8221-E990C6467DED}"/>
              </a:ext>
            </a:extLst>
          </p:cNvPr>
          <p:cNvSpPr/>
          <p:nvPr/>
        </p:nvSpPr>
        <p:spPr>
          <a:xfrm>
            <a:off x="5962253" y="4227096"/>
            <a:ext cx="5974842" cy="183127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spcAft>
                <a:spcPts val="600"/>
              </a:spcAft>
            </a:pPr>
            <a:r>
              <a:rPr lang="en-US" sz="5400" b="1" cap="none" spc="0" dirty="0">
                <a:ln/>
                <a:solidFill>
                  <a:schemeClr val="accent3">
                    <a:lumMod val="60000"/>
                    <a:lumOff val="40000"/>
                  </a:schemeClr>
                </a:solidFill>
                <a:effectLst/>
              </a:rPr>
              <a:t>Covid 19 Vaccines</a:t>
            </a:r>
          </a:p>
          <a:p>
            <a:pPr algn="ctr">
              <a:spcAft>
                <a:spcPts val="600"/>
              </a:spcAft>
            </a:pPr>
            <a:r>
              <a:rPr lang="en-US" sz="5400" b="1" dirty="0">
                <a:ln/>
                <a:solidFill>
                  <a:schemeClr val="accent3">
                    <a:lumMod val="60000"/>
                    <a:lumOff val="40000"/>
                  </a:schemeClr>
                </a:solidFill>
              </a:rPr>
              <a:t>Myths &amp; Mandates</a:t>
            </a:r>
            <a:endParaRPr lang="en-US" sz="5400" b="1" cap="none" spc="0" dirty="0">
              <a:ln/>
              <a:solidFill>
                <a:schemeClr val="accent3">
                  <a:lumMod val="60000"/>
                  <a:lumOff val="40000"/>
                </a:schemeClr>
              </a:solidFill>
              <a:effectLst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0353B4-372D-7C64-4FC6-D051DF2E5B8C}"/>
              </a:ext>
            </a:extLst>
          </p:cNvPr>
          <p:cNvSpPr txBox="1"/>
          <p:nvPr/>
        </p:nvSpPr>
        <p:spPr>
          <a:xfrm>
            <a:off x="8104472" y="-31596"/>
            <a:ext cx="4086004" cy="830997"/>
          </a:xfrm>
          <a:prstGeom prst="rect">
            <a:avLst/>
          </a:prstGeom>
          <a:solidFill>
            <a:srgbClr val="C7CBF1"/>
          </a:solidFill>
          <a:ln>
            <a:solidFill>
              <a:srgbClr val="C3C9EA"/>
            </a:solidFill>
          </a:ln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b="1" dirty="0"/>
              <a:t>Add your names, semester, and year to the title slide</a:t>
            </a:r>
          </a:p>
        </p:txBody>
      </p:sp>
    </p:spTree>
    <p:extLst>
      <p:ext uri="{BB962C8B-B14F-4D97-AF65-F5344CB8AC3E}">
        <p14:creationId xmlns:p14="http://schemas.microsoft.com/office/powerpoint/2010/main" val="22016371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4FD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Is there any impact of COVID-19 vaccines on the fertility of men and women  of reproductive age?">
            <a:extLst>
              <a:ext uri="{FF2B5EF4-FFF2-40B4-BE49-F238E27FC236}">
                <a16:creationId xmlns:a16="http://schemas.microsoft.com/office/drawing/2014/main" id="{3F1EAD29-9F48-5B29-846D-00CDAFBD2E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4" r="4868" b="-1"/>
          <a:stretch>
            <a:fillRect/>
          </a:stretch>
        </p:blipFill>
        <p:spPr bwMode="auto">
          <a:xfrm>
            <a:off x="1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7" name="Rectangle 2056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5E0302-36B3-0E0A-7EF8-D91E5AF8E6F3}"/>
              </a:ext>
            </a:extLst>
          </p:cNvPr>
          <p:cNvSpPr txBox="1"/>
          <p:nvPr/>
        </p:nvSpPr>
        <p:spPr>
          <a:xfrm>
            <a:off x="6457191" y="0"/>
            <a:ext cx="5731760" cy="189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dirty="0">
                <a:latin typeface="+mj-lt"/>
                <a:ea typeface="+mj-ea"/>
                <a:cs typeface="+mj-cs"/>
              </a:rPr>
              <a:t>     Our Study’s Purpose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260415-F226-BE94-0B1A-8E9FCE341E5E}"/>
              </a:ext>
            </a:extLst>
          </p:cNvPr>
          <p:cNvSpPr txBox="1"/>
          <p:nvPr/>
        </p:nvSpPr>
        <p:spPr>
          <a:xfrm>
            <a:off x="7249406" y="1796268"/>
            <a:ext cx="481035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Explore factors that determine </a:t>
            </a:r>
          </a:p>
          <a:p>
            <a:pPr algn="ctr"/>
            <a:r>
              <a:rPr lang="en-US" sz="2400" b="1" dirty="0"/>
              <a:t>people’s beliefs in vaccine myths</a:t>
            </a:r>
          </a:p>
          <a:p>
            <a:pPr algn="ctr"/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323B01-6F33-AEEF-8753-533C6DB64E7F}"/>
              </a:ext>
            </a:extLst>
          </p:cNvPr>
          <p:cNvSpPr txBox="1"/>
          <p:nvPr/>
        </p:nvSpPr>
        <p:spPr>
          <a:xfrm>
            <a:off x="5896355" y="4733359"/>
            <a:ext cx="59652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investigate who does or does not support </a:t>
            </a:r>
          </a:p>
          <a:p>
            <a:pPr algn="ctr"/>
            <a:r>
              <a:rPr lang="en-US" sz="2400" b="1" dirty="0"/>
              <a:t>COVID-19 restrictions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268716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ADCE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FC6572-34FC-7CDB-785F-413B57271F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s Your Infection Bacterial or Viral? | University Hospitals">
            <a:extLst>
              <a:ext uri="{FF2B5EF4-FFF2-40B4-BE49-F238E27FC236}">
                <a16:creationId xmlns:a16="http://schemas.microsoft.com/office/drawing/2014/main" id="{29C0F55E-A6C4-A30A-A412-4917000708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285875" y="1285875"/>
            <a:ext cx="685800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37BB82E-04FA-ECB2-FEA6-7BADA79E4A1F}"/>
              </a:ext>
            </a:extLst>
          </p:cNvPr>
          <p:cNvSpPr/>
          <p:nvPr/>
        </p:nvSpPr>
        <p:spPr>
          <a:xfrm>
            <a:off x="4286250" y="0"/>
            <a:ext cx="7905750" cy="1751960"/>
          </a:xfrm>
          <a:prstGeom prst="rect">
            <a:avLst/>
          </a:prstGeom>
          <a:solidFill>
            <a:srgbClr val="14326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Variables Measured and Manipulated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15C04D1-8E10-D77F-6712-57962F93268D}"/>
              </a:ext>
            </a:extLst>
          </p:cNvPr>
          <p:cNvSpPr txBox="1"/>
          <p:nvPr/>
        </p:nvSpPr>
        <p:spPr>
          <a:xfrm>
            <a:off x="4854544" y="2207419"/>
            <a:ext cx="2754152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Gender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/>
              <a:t>Age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/>
              <a:t>University year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/>
              <a:t>Religion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/>
              <a:t>Country of origin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/>
              <a:t>Political Affiliation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34CE56-C6BF-B6A5-59A5-42B092E31D45}"/>
              </a:ext>
            </a:extLst>
          </p:cNvPr>
          <p:cNvSpPr txBox="1"/>
          <p:nvPr/>
        </p:nvSpPr>
        <p:spPr>
          <a:xfrm>
            <a:off x="8630703" y="2576751"/>
            <a:ext cx="2778966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Vaccination status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/>
              <a:t>Vaccine intent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/>
              <a:t>Covid infection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/>
              <a:t>Severity of illness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/>
              <a:t>Knowing others</a:t>
            </a:r>
          </a:p>
        </p:txBody>
      </p:sp>
    </p:spTree>
    <p:extLst>
      <p:ext uri="{BB962C8B-B14F-4D97-AF65-F5344CB8AC3E}">
        <p14:creationId xmlns:p14="http://schemas.microsoft.com/office/powerpoint/2010/main" val="166969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C68E39D-87F6-2C3B-2660-AEF213307C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4102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098" name="Picture 2" descr="How viruses cause disease">
            <a:extLst>
              <a:ext uri="{FF2B5EF4-FFF2-40B4-BE49-F238E27FC236}">
                <a16:creationId xmlns:a16="http://schemas.microsoft.com/office/drawing/2014/main" id="{05DD74CF-DD8A-241A-35DE-6590167D61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96" b="1"/>
          <a:stretch>
            <a:fillRect/>
          </a:stretch>
        </p:blipFill>
        <p:spPr bwMode="auto">
          <a:xfrm>
            <a:off x="20" y="1282"/>
            <a:ext cx="12191980" cy="6856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DD50F89B-974E-236B-E3A4-6B34099A96F7}"/>
              </a:ext>
            </a:extLst>
          </p:cNvPr>
          <p:cNvSpPr/>
          <p:nvPr/>
        </p:nvSpPr>
        <p:spPr>
          <a:xfrm>
            <a:off x="0" y="0"/>
            <a:ext cx="12188952" cy="760719"/>
          </a:xfrm>
          <a:prstGeom prst="rect">
            <a:avLst/>
          </a:prstGeom>
          <a:solidFill>
            <a:srgbClr val="14326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Scales Included in the Survey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81FAA41-9A3C-6725-CC73-0A072E245726}"/>
              </a:ext>
            </a:extLst>
          </p:cNvPr>
          <p:cNvSpPr/>
          <p:nvPr/>
        </p:nvSpPr>
        <p:spPr>
          <a:xfrm>
            <a:off x="887349" y="1012581"/>
            <a:ext cx="4200525" cy="2357437"/>
          </a:xfrm>
          <a:prstGeom prst="rect">
            <a:avLst/>
          </a:prstGeom>
          <a:solidFill>
            <a:srgbClr val="1B0317">
              <a:alpha val="63000"/>
            </a:srgbClr>
          </a:solidFill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Restriction Support Scale</a:t>
            </a:r>
          </a:p>
          <a:p>
            <a:pPr algn="ctr"/>
            <a:endParaRPr lang="en-US" sz="2000" b="1" dirty="0"/>
          </a:p>
          <a:p>
            <a:pPr algn="ctr"/>
            <a:r>
              <a:rPr lang="en-US" sz="2000" b="1" dirty="0"/>
              <a:t>Social gatherings</a:t>
            </a:r>
          </a:p>
          <a:p>
            <a:pPr algn="ctr"/>
            <a:endParaRPr lang="en-US" sz="2000" b="1" dirty="0"/>
          </a:p>
          <a:p>
            <a:pPr algn="ctr"/>
            <a:r>
              <a:rPr lang="en-US" sz="2000" b="1" dirty="0"/>
              <a:t>Masks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D066CE3-D8E5-EB4E-731C-2DA418324AFF}"/>
              </a:ext>
            </a:extLst>
          </p:cNvPr>
          <p:cNvSpPr/>
          <p:nvPr/>
        </p:nvSpPr>
        <p:spPr>
          <a:xfrm>
            <a:off x="6096000" y="1012581"/>
            <a:ext cx="4200525" cy="2357437"/>
          </a:xfrm>
          <a:prstGeom prst="rect">
            <a:avLst/>
          </a:prstGeom>
          <a:solidFill>
            <a:srgbClr val="1B0317">
              <a:alpha val="63000"/>
            </a:srgbClr>
          </a:solidFill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COVID Myth Scale</a:t>
            </a:r>
          </a:p>
          <a:p>
            <a:pPr algn="ctr"/>
            <a:endParaRPr lang="en-US" sz="2000" b="1" dirty="0"/>
          </a:p>
          <a:p>
            <a:pPr algn="ctr"/>
            <a:r>
              <a:rPr lang="en-US" sz="2000" b="1" dirty="0"/>
              <a:t>Just a flu</a:t>
            </a:r>
          </a:p>
          <a:p>
            <a:pPr algn="ctr"/>
            <a:endParaRPr lang="en-US" sz="2000" b="1" dirty="0"/>
          </a:p>
          <a:p>
            <a:pPr algn="ctr"/>
            <a:r>
              <a:rPr lang="en-US" sz="2000" b="1" dirty="0"/>
              <a:t>Made up statistics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6949DFF-A15E-B6DE-79D6-05D1D5D6B2FC}"/>
              </a:ext>
            </a:extLst>
          </p:cNvPr>
          <p:cNvSpPr/>
          <p:nvPr/>
        </p:nvSpPr>
        <p:spPr>
          <a:xfrm>
            <a:off x="887349" y="3691490"/>
            <a:ext cx="4200525" cy="2357437"/>
          </a:xfrm>
          <a:prstGeom prst="rect">
            <a:avLst/>
          </a:prstGeom>
          <a:solidFill>
            <a:srgbClr val="1B0317">
              <a:alpha val="63000"/>
            </a:srgbClr>
          </a:solidFill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Vaccine Myth Scale</a:t>
            </a:r>
          </a:p>
          <a:p>
            <a:pPr algn="ctr"/>
            <a:endParaRPr lang="en-US" sz="2000" b="1" dirty="0"/>
          </a:p>
          <a:p>
            <a:pPr algn="ctr"/>
            <a:r>
              <a:rPr lang="en-US" sz="2000" b="1" dirty="0"/>
              <a:t>Microchips</a:t>
            </a:r>
          </a:p>
          <a:p>
            <a:pPr algn="ctr"/>
            <a:endParaRPr lang="en-US" sz="2000" b="1" dirty="0"/>
          </a:p>
          <a:p>
            <a:pPr algn="ctr"/>
            <a:r>
              <a:rPr lang="en-US" sz="2000" b="1" dirty="0"/>
              <a:t>Not tested for safety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C9090CB-CC48-F57D-AE13-BE0E6D9BA40B}"/>
              </a:ext>
            </a:extLst>
          </p:cNvPr>
          <p:cNvSpPr/>
          <p:nvPr/>
        </p:nvSpPr>
        <p:spPr>
          <a:xfrm>
            <a:off x="6096000" y="3691490"/>
            <a:ext cx="4200525" cy="2357437"/>
          </a:xfrm>
          <a:prstGeom prst="rect">
            <a:avLst/>
          </a:prstGeom>
          <a:solidFill>
            <a:srgbClr val="1B0317">
              <a:alpha val="63000"/>
            </a:srgbClr>
          </a:solidFill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Social Concern Scale</a:t>
            </a:r>
          </a:p>
          <a:p>
            <a:pPr algn="ctr"/>
            <a:endParaRPr lang="en-US" sz="2000" b="1" dirty="0"/>
          </a:p>
          <a:p>
            <a:pPr algn="ctr"/>
            <a:r>
              <a:rPr lang="en-US" sz="2000" b="1" dirty="0"/>
              <a:t>Serious Social Problems</a:t>
            </a:r>
            <a:br>
              <a:rPr lang="en-US" sz="2000" b="1" dirty="0"/>
            </a:br>
            <a:r>
              <a:rPr lang="en-US" sz="2000" b="1" dirty="0"/>
              <a:t>in the United States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1E2D90-4798-B1D6-59CC-0FE2729A235D}"/>
              </a:ext>
            </a:extLst>
          </p:cNvPr>
          <p:cNvSpPr/>
          <p:nvPr/>
        </p:nvSpPr>
        <p:spPr>
          <a:xfrm>
            <a:off x="0" y="6300789"/>
            <a:ext cx="12188952" cy="555930"/>
          </a:xfrm>
          <a:prstGeom prst="rect">
            <a:avLst/>
          </a:prstGeom>
          <a:solidFill>
            <a:srgbClr val="14326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/>
              <a:t>Used Likert Scale 1 – 6  strongly disagree – strongly agree</a:t>
            </a:r>
          </a:p>
        </p:txBody>
      </p:sp>
    </p:spTree>
    <p:extLst>
      <p:ext uri="{BB962C8B-B14F-4D97-AF65-F5344CB8AC3E}">
        <p14:creationId xmlns:p14="http://schemas.microsoft.com/office/powerpoint/2010/main" val="2631591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2AD4F0-33F0-6D2A-98FE-B0253E93A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7" name="Rectangle 5126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 descr="4+ Thousand Scientist Holding Clipboard Royalty-Free Images, Stock Photos &amp;  Pictures | Shutterstock">
            <a:extLst>
              <a:ext uri="{FF2B5EF4-FFF2-40B4-BE49-F238E27FC236}">
                <a16:creationId xmlns:a16="http://schemas.microsoft.com/office/drawing/2014/main" id="{A5ED7FC7-5BB1-05EA-CB46-C110C6AEFFA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252" b="7680"/>
          <a:stretch>
            <a:fillRect/>
          </a:stretch>
        </p:blipFill>
        <p:spPr bwMode="auto">
          <a:xfrm>
            <a:off x="3703427" y="-952"/>
            <a:ext cx="9364553" cy="6858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9" name="Rectangle 5128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31" name="Rectangle 5130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133" name="Rectangle 5132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25FA80E-364A-91D2-2E8C-615D31B2F719}"/>
              </a:ext>
            </a:extLst>
          </p:cNvPr>
          <p:cNvSpPr/>
          <p:nvPr/>
        </p:nvSpPr>
        <p:spPr>
          <a:xfrm>
            <a:off x="184177" y="181714"/>
            <a:ext cx="4716436" cy="881649"/>
          </a:xfrm>
          <a:prstGeom prst="rect">
            <a:avLst/>
          </a:prstGeom>
          <a:solidFill>
            <a:srgbClr val="ADD6F2"/>
          </a:solidFill>
          <a:ln>
            <a:solidFill>
              <a:srgbClr val="5FB1E3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ysClr val="windowText" lastClr="000000"/>
                </a:solidFill>
              </a:rPr>
              <a:t>PROCEDURE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4EC8BB03-E1CD-F2B0-B336-CA1E6A53C9F2}"/>
              </a:ext>
            </a:extLst>
          </p:cNvPr>
          <p:cNvSpPr/>
          <p:nvPr/>
        </p:nvSpPr>
        <p:spPr>
          <a:xfrm>
            <a:off x="0" y="2264569"/>
            <a:ext cx="1614488" cy="1164431"/>
          </a:xfrm>
          <a:prstGeom prst="rightArrow">
            <a:avLst/>
          </a:prstGeom>
          <a:solidFill>
            <a:srgbClr val="B9E3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ysClr val="windowText" lastClr="000000"/>
                </a:solidFill>
              </a:rPr>
              <a:t>WHO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CCA055BE-FDC5-0114-F14C-75E51F016A08}"/>
              </a:ext>
            </a:extLst>
          </p:cNvPr>
          <p:cNvSpPr/>
          <p:nvPr/>
        </p:nvSpPr>
        <p:spPr>
          <a:xfrm>
            <a:off x="25829" y="3964704"/>
            <a:ext cx="1614488" cy="1164431"/>
          </a:xfrm>
          <a:prstGeom prst="rightArrow">
            <a:avLst/>
          </a:prstGeom>
          <a:solidFill>
            <a:srgbClr val="B9E3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ysClr val="windowText" lastClr="000000"/>
                </a:solidFill>
              </a:rPr>
              <a:t>WHAT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32FD204E-A2EA-A00F-8A3E-4AB9148F3541}"/>
              </a:ext>
            </a:extLst>
          </p:cNvPr>
          <p:cNvSpPr/>
          <p:nvPr/>
        </p:nvSpPr>
        <p:spPr>
          <a:xfrm>
            <a:off x="21432" y="5650101"/>
            <a:ext cx="1614488" cy="1164431"/>
          </a:xfrm>
          <a:prstGeom prst="rightArrow">
            <a:avLst/>
          </a:prstGeom>
          <a:solidFill>
            <a:srgbClr val="B9E3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ysClr val="windowText" lastClr="000000"/>
                </a:solidFill>
              </a:rPr>
              <a:t>HOW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ACFFAC-8541-576D-6ABF-249FC8A3C133}"/>
              </a:ext>
            </a:extLst>
          </p:cNvPr>
          <p:cNvSpPr txBox="1"/>
          <p:nvPr/>
        </p:nvSpPr>
        <p:spPr>
          <a:xfrm>
            <a:off x="1807368" y="2431285"/>
            <a:ext cx="27561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PSY 1010 students</a:t>
            </a:r>
          </a:p>
          <a:p>
            <a:r>
              <a:rPr lang="en-US" sz="2400" b="1" dirty="0"/>
              <a:t>Research Pool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EE2382-9702-521C-A310-DAE6D5933615}"/>
              </a:ext>
            </a:extLst>
          </p:cNvPr>
          <p:cNvSpPr txBox="1"/>
          <p:nvPr/>
        </p:nvSpPr>
        <p:spPr>
          <a:xfrm>
            <a:off x="1807368" y="4131420"/>
            <a:ext cx="184710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Anonymous</a:t>
            </a:r>
          </a:p>
          <a:p>
            <a:r>
              <a:rPr lang="en-US" sz="2400" b="1" dirty="0"/>
              <a:t>Survey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71B2B8-8917-69DD-1921-2041617A40BE}"/>
              </a:ext>
            </a:extLst>
          </p:cNvPr>
          <p:cNvSpPr txBox="1"/>
          <p:nvPr/>
        </p:nvSpPr>
        <p:spPr>
          <a:xfrm>
            <a:off x="1718011" y="6001483"/>
            <a:ext cx="34371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Online using Qualtrics </a:t>
            </a:r>
          </a:p>
        </p:txBody>
      </p:sp>
    </p:spTree>
    <p:extLst>
      <p:ext uri="{BB962C8B-B14F-4D97-AF65-F5344CB8AC3E}">
        <p14:creationId xmlns:p14="http://schemas.microsoft.com/office/powerpoint/2010/main" val="28942419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131</Words>
  <Application>Microsoft Office PowerPoint</Application>
  <PresentationFormat>Widescreen</PresentationFormat>
  <Paragraphs>60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Lynn White</dc:creator>
  <cp:lastModifiedBy>Lynn White</cp:lastModifiedBy>
  <cp:revision>6</cp:revision>
  <dcterms:created xsi:type="dcterms:W3CDTF">2025-08-31T21:47:15Z</dcterms:created>
  <dcterms:modified xsi:type="dcterms:W3CDTF">2025-08-31T23:14:10Z</dcterms:modified>
</cp:coreProperties>
</file>