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76" r:id="rId3"/>
  </p:sldMasterIdLst>
  <p:notesMasterIdLst>
    <p:notesMasterId r:id="rId23"/>
  </p:notesMasterIdLst>
  <p:sldIdLst>
    <p:sldId id="269" r:id="rId4"/>
    <p:sldId id="256" r:id="rId5"/>
    <p:sldId id="264" r:id="rId6"/>
    <p:sldId id="265" r:id="rId7"/>
    <p:sldId id="266" r:id="rId8"/>
    <p:sldId id="259" r:id="rId9"/>
    <p:sldId id="271" r:id="rId10"/>
    <p:sldId id="270" r:id="rId11"/>
    <p:sldId id="272" r:id="rId12"/>
    <p:sldId id="274" r:id="rId13"/>
    <p:sldId id="268" r:id="rId14"/>
    <p:sldId id="276" r:id="rId15"/>
    <p:sldId id="275" r:id="rId16"/>
    <p:sldId id="279" r:id="rId17"/>
    <p:sldId id="277" r:id="rId18"/>
    <p:sldId id="273" r:id="rId19"/>
    <p:sldId id="278" r:id="rId20"/>
    <p:sldId id="257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5828"/>
    <a:srgbClr val="034C84"/>
    <a:srgbClr val="0B7DF9"/>
    <a:srgbClr val="0000A2"/>
    <a:srgbClr val="FAFAFA"/>
    <a:srgbClr val="8CC9F6"/>
    <a:srgbClr val="343DB9"/>
    <a:srgbClr val="0000FF"/>
    <a:srgbClr val="D1F5FD"/>
    <a:srgbClr val="717C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26FCC-FC6E-462F-8FEB-FE61AA860FFD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E5A35-B1F2-4698-9709-ACC5E56B41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82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449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C3715E-58F6-4087-9A3B-BEEB64A0B6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4497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75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C936-DCC6-4EC4-8AB0-059EE72C318E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A96B-E75E-492C-A5A4-4DE66CB74F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731340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C936-DCC6-4EC4-8AB0-059EE72C318E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A96B-E75E-492C-A5A4-4DE66CB74F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14052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C936-DCC6-4EC4-8AB0-059EE72C318E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A96B-E75E-492C-A5A4-4DE66CB74F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64704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BE31F-7438-4971-B7FA-C1273A9A4B4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3/8/2021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90AA76-1028-4DBD-AB46-4DB71A84DF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362462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6426"/>
            <a:fld id="{F3F02BB9-34A8-4F23-88C6-C6F6A370ED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46426"/>
              <a:t>3/8/2021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746426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746426"/>
            <a:fld id="{DE11E83F-09FE-4851-8A46-679551C081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46426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8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C936-DCC6-4EC4-8AB0-059EE72C318E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A96B-E75E-492C-A5A4-4DE66CB74F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1500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C936-DCC6-4EC4-8AB0-059EE72C318E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A96B-E75E-492C-A5A4-4DE66CB74F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495634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C936-DCC6-4EC4-8AB0-059EE72C318E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A96B-E75E-492C-A5A4-4DE66CB74F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446068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C936-DCC6-4EC4-8AB0-059EE72C318E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A96B-E75E-492C-A5A4-4DE66CB74F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9454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C936-DCC6-4EC4-8AB0-059EE72C318E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A96B-E75E-492C-A5A4-4DE66CB74F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5178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C936-DCC6-4EC4-8AB0-059EE72C318E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A96B-E75E-492C-A5A4-4DE66CB74F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75166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C936-DCC6-4EC4-8AB0-059EE72C318E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A96B-E75E-492C-A5A4-4DE66CB74F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19367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7C936-DCC6-4EC4-8AB0-059EE72C318E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DA96B-E75E-492C-A5A4-4DE66CB74F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03486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7C936-DCC6-4EC4-8AB0-059EE72C318E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DA96B-E75E-492C-A5A4-4DE66CB74F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986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BE31F-7438-4971-B7FA-C1273A9A4B4D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0AA76-1028-4DBD-AB46-4DB71A84DF2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80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02BB9-34A8-4F23-88C6-C6F6A370EDED}" type="datetimeFigureOut">
              <a:rPr lang="en-US" smtClean="0"/>
              <a:pPr/>
              <a:t>3/8/2021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1E83F-09FE-4851-8A46-679551C081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7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812865" rtl="0" eaLnBrk="1" latinLnBrk="0" hangingPunct="1">
        <a:spcBef>
          <a:spcPct val="0"/>
        </a:spcBef>
        <a:buNone/>
        <a:defRPr sz="39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824" indent="-304824" algn="l" defTabSz="812865" rtl="0" eaLnBrk="1" latinLnBrk="0" hangingPunct="1">
        <a:spcBef>
          <a:spcPct val="20000"/>
        </a:spcBef>
        <a:buFont typeface="Arial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1pPr>
      <a:lvl2pPr marL="660453" indent="-254021" algn="l" defTabSz="812865" rtl="0" eaLnBrk="1" latinLnBrk="0" hangingPunct="1">
        <a:spcBef>
          <a:spcPct val="20000"/>
        </a:spcBef>
        <a:buFont typeface="Arial" pitchFamily="34" charset="0"/>
        <a:buChar char="–"/>
        <a:defRPr sz="2489" kern="1200">
          <a:solidFill>
            <a:schemeClr val="tx1"/>
          </a:solidFill>
          <a:latin typeface="+mn-lt"/>
          <a:ea typeface="+mn-ea"/>
          <a:cs typeface="+mn-cs"/>
        </a:defRPr>
      </a:lvl2pPr>
      <a:lvl3pPr marL="1016081" indent="-203216" algn="l" defTabSz="812865" rtl="0" eaLnBrk="1" latinLnBrk="0" hangingPunct="1">
        <a:spcBef>
          <a:spcPct val="20000"/>
        </a:spcBef>
        <a:buFont typeface="Arial" pitchFamily="34" charset="0"/>
        <a:buChar char="•"/>
        <a:defRPr sz="2134" kern="1200">
          <a:solidFill>
            <a:schemeClr val="tx1"/>
          </a:solidFill>
          <a:latin typeface="+mn-lt"/>
          <a:ea typeface="+mn-ea"/>
          <a:cs typeface="+mn-cs"/>
        </a:defRPr>
      </a:lvl3pPr>
      <a:lvl4pPr marL="1422513" indent="-203216" algn="l" defTabSz="812865" rtl="0" eaLnBrk="1" latinLnBrk="0" hangingPunct="1">
        <a:spcBef>
          <a:spcPct val="20000"/>
        </a:spcBef>
        <a:buFont typeface="Arial" pitchFamily="34" charset="0"/>
        <a:buChar char="–"/>
        <a:defRPr sz="1778" kern="1200">
          <a:solidFill>
            <a:schemeClr val="tx1"/>
          </a:solidFill>
          <a:latin typeface="+mn-lt"/>
          <a:ea typeface="+mn-ea"/>
          <a:cs typeface="+mn-cs"/>
        </a:defRPr>
      </a:lvl4pPr>
      <a:lvl5pPr marL="1828947" indent="-203216" algn="l" defTabSz="812865" rtl="0" eaLnBrk="1" latinLnBrk="0" hangingPunct="1">
        <a:spcBef>
          <a:spcPct val="20000"/>
        </a:spcBef>
        <a:buFont typeface="Arial" pitchFamily="34" charset="0"/>
        <a:buChar char="»"/>
        <a:defRPr sz="1778" kern="1200">
          <a:solidFill>
            <a:schemeClr val="tx1"/>
          </a:solidFill>
          <a:latin typeface="+mn-lt"/>
          <a:ea typeface="+mn-ea"/>
          <a:cs typeface="+mn-cs"/>
        </a:defRPr>
      </a:lvl5pPr>
      <a:lvl6pPr marL="2235378" indent="-203216" algn="l" defTabSz="812865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6pPr>
      <a:lvl7pPr marL="2641811" indent="-203216" algn="l" defTabSz="812865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7pPr>
      <a:lvl8pPr marL="3048243" indent="-203216" algn="l" defTabSz="812865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8pPr>
      <a:lvl9pPr marL="3454676" indent="-203216" algn="l" defTabSz="812865" rtl="0" eaLnBrk="1" latinLnBrk="0" hangingPunct="1">
        <a:spcBef>
          <a:spcPct val="20000"/>
        </a:spcBef>
        <a:buFont typeface="Arial" pitchFamily="34" charset="0"/>
        <a:buChar char="•"/>
        <a:defRPr sz="17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28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6432" algn="l" defTabSz="8128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65" algn="l" defTabSz="8128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97" algn="l" defTabSz="8128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25730" algn="l" defTabSz="8128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32162" algn="l" defTabSz="8128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8594" algn="l" defTabSz="8128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45028" algn="l" defTabSz="8128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51459" algn="l" defTabSz="81286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5.jpeg"/><Relationship Id="rId3" Type="http://schemas.openxmlformats.org/officeDocument/2006/relationships/image" Target="../media/image21.jpg"/><Relationship Id="rId7" Type="http://schemas.openxmlformats.org/officeDocument/2006/relationships/image" Target="../media/image6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11" Type="http://schemas.openxmlformats.org/officeDocument/2006/relationships/image" Target="../media/image14.jpeg"/><Relationship Id="rId5" Type="http://schemas.openxmlformats.org/officeDocument/2006/relationships/image" Target="../media/image2.jpg"/><Relationship Id="rId15" Type="http://schemas.openxmlformats.org/officeDocument/2006/relationships/image" Target="../media/image20.png"/><Relationship Id="rId10" Type="http://schemas.openxmlformats.org/officeDocument/2006/relationships/image" Target="../media/image24.jpeg"/><Relationship Id="rId4" Type="http://schemas.openxmlformats.org/officeDocument/2006/relationships/image" Target="../media/image22.jpeg"/><Relationship Id="rId9" Type="http://schemas.openxmlformats.org/officeDocument/2006/relationships/image" Target="../media/image23.jpeg"/><Relationship Id="rId1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formation Systems/Systems Development - Wikivers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7415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1332" y="1815191"/>
            <a:ext cx="7534498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Screen time toxicity</a:t>
            </a:r>
            <a:endParaRPr lang="en-US" sz="7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9526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luid flowing through channels in the brai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55" y="1298448"/>
            <a:ext cx="399097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2629" y="1383298"/>
            <a:ext cx="3401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A2"/>
                </a:solidFill>
              </a:rPr>
              <a:t>Cerebrospinal fluid (blue) flows through the brain and clears out toxins through a series of channels that expand during sleep.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345" y="4361688"/>
            <a:ext cx="33741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A2"/>
                </a:solidFill>
              </a:rPr>
              <a:t>This  </a:t>
            </a:r>
            <a:r>
              <a:rPr lang="en-US" sz="2400" b="1" dirty="0" err="1">
                <a:solidFill>
                  <a:srgbClr val="0000A2"/>
                </a:solidFill>
              </a:rPr>
              <a:t>glymphatic</a:t>
            </a:r>
            <a:r>
              <a:rPr lang="en-US" sz="2400" b="1" dirty="0">
                <a:solidFill>
                  <a:srgbClr val="0000A2"/>
                </a:solidFill>
              </a:rPr>
              <a:t> system can help remove a toxic protein called beta-amyloid from brain tissue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90415" y="5129784"/>
            <a:ext cx="3990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A2"/>
                </a:solidFill>
              </a:rPr>
              <a:t>Build-up of </a:t>
            </a:r>
            <a:r>
              <a:rPr lang="en-US" sz="2400" b="1" dirty="0" smtClean="0">
                <a:solidFill>
                  <a:srgbClr val="0000A2"/>
                </a:solidFill>
              </a:rPr>
              <a:t>beta-amyloid, a toxic protein, </a:t>
            </a:r>
            <a:r>
              <a:rPr lang="en-US" sz="2400" b="1" dirty="0">
                <a:solidFill>
                  <a:srgbClr val="0000A2"/>
                </a:solidFill>
              </a:rPr>
              <a:t>is linked to Alzheimer’s disease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713232"/>
          </a:xfrm>
          <a:prstGeom prst="rect">
            <a:avLst/>
          </a:prstGeom>
          <a:solidFill>
            <a:srgbClr val="034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02742" y="125783"/>
            <a:ext cx="7541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Less sleep means we cleanse our body less of neurotoxins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214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082227"/>
            <a:ext cx="849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A2"/>
                </a:solidFill>
              </a:rPr>
              <a:t>	</a:t>
            </a:r>
            <a:r>
              <a:rPr lang="en-US" sz="2400" b="1" dirty="0" smtClean="0">
                <a:solidFill>
                  <a:srgbClr val="0000A2"/>
                </a:solidFill>
              </a:rPr>
              <a:t>frontal lobes &gt; mediates higher order cognitive function</a:t>
            </a:r>
            <a:r>
              <a:rPr lang="en-US" sz="2400" b="1" dirty="0">
                <a:solidFill>
                  <a:srgbClr val="0000A2"/>
                </a:solidFill>
              </a:rPr>
              <a:t>	</a:t>
            </a:r>
          </a:p>
        </p:txBody>
      </p:sp>
      <p:pic>
        <p:nvPicPr>
          <p:cNvPr id="11266" name="Picture 2" descr="Insula Cortex | What Is It?, Location, Function, Facts &amp; Summ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27" y="3435828"/>
            <a:ext cx="35052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BrainMind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430" y="3183514"/>
            <a:ext cx="3694049" cy="339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36042" y="1630081"/>
            <a:ext cx="7558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A2"/>
                </a:solidFill>
              </a:rPr>
              <a:t>insula &gt; mediates compassion and </a:t>
            </a:r>
            <a:r>
              <a:rPr lang="en-US" sz="2400" b="1" dirty="0" smtClean="0">
                <a:solidFill>
                  <a:srgbClr val="0000A2"/>
                </a:solidFill>
              </a:rPr>
              <a:t>empathy</a:t>
            </a:r>
            <a:r>
              <a:rPr lang="en-US" sz="2400" b="1" dirty="0">
                <a:solidFill>
                  <a:srgbClr val="0000A2"/>
                </a:solidFill>
              </a:rPr>
              <a:t>	</a:t>
            </a:r>
            <a:endParaRPr lang="en-US" sz="500" b="1" dirty="0">
              <a:solidFill>
                <a:srgbClr val="0000A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6042" y="2220788"/>
            <a:ext cx="71688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A2"/>
                </a:solidFill>
              </a:rPr>
              <a:t>striatum &gt; suppresses socially unacceptable impulses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13232"/>
          </a:xfrm>
          <a:prstGeom prst="rect">
            <a:avLst/>
          </a:prstGeom>
          <a:solidFill>
            <a:srgbClr val="034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84346" y="100328"/>
            <a:ext cx="6537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Blue light may reduce the gray matter in our brain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0492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7553" y="1021447"/>
            <a:ext cx="5169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A2"/>
                </a:solidFill>
              </a:rPr>
              <a:t>disrupts communication within the                </a:t>
            </a:r>
            <a:br>
              <a:rPr lang="en-US" sz="2400" b="1" dirty="0" smtClean="0">
                <a:solidFill>
                  <a:srgbClr val="0000A2"/>
                </a:solidFill>
              </a:rPr>
            </a:br>
            <a:r>
              <a:rPr lang="en-US" sz="2400" b="1" dirty="0" smtClean="0">
                <a:solidFill>
                  <a:srgbClr val="0000A2"/>
                </a:solidFill>
              </a:rPr>
              <a:t>brain and impairs emotional and </a:t>
            </a:r>
            <a:br>
              <a:rPr lang="en-US" sz="2400" b="1" dirty="0" smtClean="0">
                <a:solidFill>
                  <a:srgbClr val="0000A2"/>
                </a:solidFill>
              </a:rPr>
            </a:br>
            <a:r>
              <a:rPr lang="en-US" sz="2400" b="1" dirty="0" smtClean="0">
                <a:solidFill>
                  <a:srgbClr val="0000A2"/>
                </a:solidFill>
              </a:rPr>
              <a:t>cognitive function</a:t>
            </a:r>
            <a:endParaRPr lang="en-US" sz="2400" b="1" dirty="0">
              <a:solidFill>
                <a:srgbClr val="0000A2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477256" y="1039574"/>
            <a:ext cx="3395801" cy="3114436"/>
            <a:chOff x="5571949" y="410480"/>
            <a:chExt cx="3395801" cy="3114436"/>
          </a:xfrm>
        </p:grpSpPr>
        <p:pic>
          <p:nvPicPr>
            <p:cNvPr id="12290" name="Picture 2" descr="Interstellate on Twitter: &quot;Whole-brain diffusion MRI fiber ...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5101" y="410480"/>
              <a:ext cx="3151427" cy="2775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5571949" y="3186362"/>
              <a:ext cx="33958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Tensor imaging of white matter tracks</a:t>
              </a:r>
              <a:endParaRPr lang="en-US" sz="1600" b="1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7542" y="4954491"/>
            <a:ext cx="5169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A2"/>
                </a:solidFill>
              </a:rPr>
              <a:t>Downregulation of DA receptors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4031"/>
          <a:stretch/>
        </p:blipFill>
        <p:spPr>
          <a:xfrm>
            <a:off x="345044" y="2640313"/>
            <a:ext cx="4074033" cy="21930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713232"/>
          </a:xfrm>
          <a:prstGeom prst="rect">
            <a:avLst/>
          </a:prstGeom>
          <a:solidFill>
            <a:srgbClr val="034C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84346" y="100328"/>
            <a:ext cx="6725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Blue light may reduce the white matter in our brain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323" y="572437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A2"/>
                </a:solidFill>
              </a:rPr>
              <a:t> similar to what is observed in          </a:t>
            </a:r>
            <a:br>
              <a:rPr lang="en-US" sz="2400" b="1" dirty="0">
                <a:solidFill>
                  <a:srgbClr val="0000A2"/>
                </a:solidFill>
              </a:rPr>
            </a:br>
            <a:r>
              <a:rPr lang="en-US" sz="2400" b="1" dirty="0">
                <a:solidFill>
                  <a:srgbClr val="0000A2"/>
                </a:solidFill>
              </a:rPr>
              <a:t> </a:t>
            </a:r>
            <a:r>
              <a:rPr lang="en-US" sz="2400" b="1" dirty="0" smtClean="0">
                <a:solidFill>
                  <a:srgbClr val="0000A2"/>
                </a:solidFill>
              </a:rPr>
              <a:t>substance </a:t>
            </a:r>
            <a:r>
              <a:rPr lang="en-US" sz="2400" b="1" dirty="0">
                <a:solidFill>
                  <a:srgbClr val="0000A2"/>
                </a:solidFill>
              </a:rPr>
              <a:t>abuse disorders </a:t>
            </a:r>
            <a:r>
              <a:rPr lang="en-US" sz="2400" b="1" dirty="0" smtClean="0">
                <a:solidFill>
                  <a:srgbClr val="0000A2"/>
                </a:solidFill>
              </a:rPr>
              <a:t>BUT!</a:t>
            </a:r>
            <a:endParaRPr lang="en-US" sz="2400" dirty="0"/>
          </a:p>
        </p:txBody>
      </p:sp>
      <p:pic>
        <p:nvPicPr>
          <p:cNvPr id="2050" name="Picture 2" descr="TED Talk- Everything You Think You Know About Addiction is Wrong (Johann  Hari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6"/>
          <a:stretch/>
        </p:blipFill>
        <p:spPr bwMode="auto">
          <a:xfrm>
            <a:off x="6049230" y="4571885"/>
            <a:ext cx="2153782" cy="198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481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7543" y="474488"/>
            <a:ext cx="35329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A2"/>
                </a:solidFill>
              </a:rPr>
              <a:t>Decreased cortical thickness in video-game</a:t>
            </a:r>
          </a:p>
          <a:p>
            <a:r>
              <a:rPr lang="en-US" sz="2400" b="1" dirty="0">
                <a:solidFill>
                  <a:srgbClr val="0000A2"/>
                </a:solidFill>
              </a:rPr>
              <a:t>a</a:t>
            </a:r>
            <a:r>
              <a:rPr lang="en-US" sz="2400" b="1" dirty="0" smtClean="0">
                <a:solidFill>
                  <a:srgbClr val="0000A2"/>
                </a:solidFill>
              </a:rPr>
              <a:t>ddicts - late </a:t>
            </a:r>
            <a:r>
              <a:rPr lang="en-US" sz="2400" b="1" dirty="0">
                <a:solidFill>
                  <a:srgbClr val="0000A2"/>
                </a:solidFill>
              </a:rPr>
              <a:t>adolescent males and </a:t>
            </a:r>
            <a:r>
              <a:rPr lang="en-US" sz="2400" b="1" dirty="0" smtClean="0">
                <a:solidFill>
                  <a:srgbClr val="0000A2"/>
                </a:solidFill>
              </a:rPr>
              <a:t>females</a:t>
            </a:r>
          </a:p>
          <a:p>
            <a:endParaRPr lang="en-US" sz="2400" b="1" dirty="0">
              <a:solidFill>
                <a:srgbClr val="0000A2"/>
              </a:solidFill>
            </a:endParaRPr>
          </a:p>
          <a:p>
            <a:r>
              <a:rPr lang="en-US" sz="2400" b="1" dirty="0" smtClean="0">
                <a:solidFill>
                  <a:srgbClr val="0000A2"/>
                </a:solidFill>
              </a:rPr>
              <a:t>correlated </a:t>
            </a:r>
            <a:r>
              <a:rPr lang="en-US" sz="2400" b="1" dirty="0">
                <a:solidFill>
                  <a:srgbClr val="0000A2"/>
                </a:solidFill>
              </a:rPr>
              <a:t>with </a:t>
            </a:r>
            <a:r>
              <a:rPr lang="en-US" sz="2400" b="1" dirty="0" smtClean="0">
                <a:solidFill>
                  <a:srgbClr val="0000A2"/>
                </a:solidFill>
              </a:rPr>
              <a:t>impairment </a:t>
            </a:r>
            <a:r>
              <a:rPr lang="en-US" sz="2400" b="1" dirty="0">
                <a:solidFill>
                  <a:srgbClr val="0000A2"/>
                </a:solidFill>
              </a:rPr>
              <a:t>of a cognitive </a:t>
            </a:r>
            <a:r>
              <a:rPr lang="en-US" sz="2400" b="1" dirty="0" smtClean="0">
                <a:solidFill>
                  <a:srgbClr val="0000A2"/>
                </a:solidFill>
              </a:rPr>
              <a:t>task </a:t>
            </a:r>
            <a:endParaRPr lang="en-US" sz="2400" b="1" dirty="0">
              <a:solidFill>
                <a:srgbClr val="0000A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376" y="1"/>
            <a:ext cx="5236623" cy="4965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71967" y="4965193"/>
            <a:ext cx="5138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(</a:t>
            </a:r>
            <a:r>
              <a:rPr lang="en-US" sz="1400" b="1" dirty="0"/>
              <a:t>A) </a:t>
            </a:r>
            <a:r>
              <a:rPr lang="en-US" sz="1400" b="1" dirty="0" smtClean="0"/>
              <a:t>maps display </a:t>
            </a:r>
            <a:r>
              <a:rPr lang="en-US" sz="1400" b="1" dirty="0"/>
              <a:t>increase (red) or decrease (blue) in </a:t>
            </a:r>
            <a:r>
              <a:rPr lang="en-US" sz="1400" b="1" dirty="0" smtClean="0"/>
              <a:t>cortical thickness </a:t>
            </a:r>
            <a:r>
              <a:rPr lang="en-US" sz="1400" b="1" dirty="0"/>
              <a:t>(mm) </a:t>
            </a:r>
            <a:r>
              <a:rPr lang="en-US" sz="1400" b="1" dirty="0" smtClean="0"/>
              <a:t>(</a:t>
            </a:r>
            <a:r>
              <a:rPr lang="en-US" sz="1400" b="1" dirty="0"/>
              <a:t>B) shows only the significant cluster (p &lt; .001).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5870448"/>
            <a:ext cx="8394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Changes in the illustration were observed after just 15 two hour sessions (30 hours total over 4 weeks) of playing a first person shooter videogame.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31946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2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ome on Rome » 2005 – Tuscan Vandalism and the Brenta River of the Venet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8" y="617027"/>
            <a:ext cx="9116842" cy="5756341"/>
          </a:xfrm>
          <a:prstGeom prst="rect">
            <a:avLst/>
          </a:prstGeom>
        </p:spPr>
      </p:pic>
      <p:pic>
        <p:nvPicPr>
          <p:cNvPr id="5" name="Picture 4" descr="Double Blind Review auf dem Prüfstand: Ein Fallbeispiel - Gedankensplitter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86000" cy="2286000"/>
          </a:xfrm>
          <a:prstGeom prst="rect">
            <a:avLst/>
          </a:prstGeom>
        </p:spPr>
      </p:pic>
      <p:pic>
        <p:nvPicPr>
          <p:cNvPr id="17" name="Picture 16" descr="Free photo: Frog, Mobile Phone, Toilet, Loo, Wc - Free Image on Pixabay - 9141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416" y="0"/>
            <a:ext cx="3148584" cy="1820275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916936" y="-967515"/>
            <a:ext cx="2679709" cy="3253515"/>
            <a:chOff x="6089904" y="111171"/>
            <a:chExt cx="2560837" cy="3052653"/>
          </a:xfrm>
        </p:grpSpPr>
        <p:pic>
          <p:nvPicPr>
            <p:cNvPr id="29" name="Picture 28" descr="Television Tv Tube · Free vector graphic on Pixabay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904" y="111171"/>
              <a:ext cx="2560837" cy="3052653"/>
            </a:xfrm>
            <a:prstGeom prst="rect">
              <a:avLst/>
            </a:prstGeom>
          </p:spPr>
        </p:pic>
        <p:sp>
          <p:nvSpPr>
            <p:cNvPr id="30" name="Rounded Rectangle 29"/>
            <p:cNvSpPr/>
            <p:nvPr/>
          </p:nvSpPr>
          <p:spPr>
            <a:xfrm>
              <a:off x="6227064" y="1709928"/>
              <a:ext cx="1572768" cy="123444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2" descr="Image result for ted talks screen time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3" r="13699"/>
            <a:stretch/>
          </p:blipFill>
          <p:spPr bwMode="auto">
            <a:xfrm>
              <a:off x="6277580" y="1801542"/>
              <a:ext cx="1471735" cy="109160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Picture 2" descr="What is blue light? — Blue Light Exposed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2" b="19809"/>
          <a:stretch/>
        </p:blipFill>
        <p:spPr bwMode="auto">
          <a:xfrm>
            <a:off x="153353" y="2404495"/>
            <a:ext cx="4630424" cy="105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The Harmful Effects Of Blue Light — Optimum Vision and Eyecar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9" y="3653794"/>
            <a:ext cx="2498407" cy="14990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6" name="Picture 2" descr="blue light at nigh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581" y="2008361"/>
            <a:ext cx="2536669" cy="169164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7" name="Picture 2" descr="Fluid flowing through channels in the brain.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80" y="3656229"/>
            <a:ext cx="1951269" cy="163459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8" name="Picture 2" descr="Insula Cortex | What Is It?, Location, Function, Facts &amp; Summary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736" y="4030962"/>
            <a:ext cx="1446138" cy="125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BrainMind.co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960" y="3821690"/>
            <a:ext cx="1524052" cy="139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TED Talk- Everything You Think You Know About Addiction is Wrong (Johann  Hari)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86"/>
          <a:stretch/>
        </p:blipFill>
        <p:spPr bwMode="auto">
          <a:xfrm>
            <a:off x="7531960" y="5353263"/>
            <a:ext cx="1482730" cy="136549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5"/>
          <a:srcRect t="4604" b="50460"/>
          <a:stretch/>
        </p:blipFill>
        <p:spPr>
          <a:xfrm>
            <a:off x="98489" y="5427657"/>
            <a:ext cx="3030291" cy="129109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6"/>
          <a:srcRect t="44031"/>
          <a:stretch/>
        </p:blipFill>
        <p:spPr>
          <a:xfrm>
            <a:off x="4348568" y="5614470"/>
            <a:ext cx="1963604" cy="105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6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658" y="429768"/>
            <a:ext cx="58108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A2"/>
                </a:solidFill>
              </a:rPr>
              <a:t>Excessive screen time &gt; hyperactivity, emotional and conduct problems, difficulty with peers, increased obesity, poorer school </a:t>
            </a:r>
            <a:r>
              <a:rPr lang="en-US" sz="2400" b="1" dirty="0" smtClean="0">
                <a:solidFill>
                  <a:srgbClr val="0000A2"/>
                </a:solidFill>
              </a:rPr>
              <a:t>performance</a:t>
            </a:r>
            <a:endParaRPr lang="en-US" sz="2400" b="1" dirty="0">
              <a:solidFill>
                <a:srgbClr val="0000A2"/>
              </a:solidFill>
            </a:endParaRPr>
          </a:p>
        </p:txBody>
      </p:sp>
      <p:pic>
        <p:nvPicPr>
          <p:cNvPr id="13314" name="Picture 2" descr="Do video games really improve hand-eye coordination? | HowStuffWo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0" y="429768"/>
            <a:ext cx="26289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ig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38969" r="63561" b="22082"/>
          <a:stretch/>
        </p:blipFill>
        <p:spPr bwMode="auto">
          <a:xfrm>
            <a:off x="6453378" y="3476756"/>
            <a:ext cx="1975104" cy="260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ig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0" t="11297" r="930" b="22852"/>
          <a:stretch/>
        </p:blipFill>
        <p:spPr bwMode="auto">
          <a:xfrm>
            <a:off x="1136639" y="3794761"/>
            <a:ext cx="3750829" cy="252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5658" y="2465755"/>
            <a:ext cx="6002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A2"/>
                </a:solidFill>
              </a:rPr>
              <a:t>Young mice subjected to switching sounds and lights later showed learning deficits </a:t>
            </a:r>
          </a:p>
        </p:txBody>
      </p:sp>
    </p:spTree>
    <p:extLst>
      <p:ext uri="{BB962C8B-B14F-4D97-AF65-F5344CB8AC3E}">
        <p14:creationId xmlns:p14="http://schemas.microsoft.com/office/powerpoint/2010/main" val="1565234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3192" y="1088136"/>
            <a:ext cx="587959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A2"/>
                </a:solidFill>
              </a:rPr>
              <a:t>miRNAs </a:t>
            </a:r>
            <a:r>
              <a:rPr lang="en-US" sz="2400" b="1" dirty="0">
                <a:solidFill>
                  <a:srgbClr val="0000A2"/>
                </a:solidFill>
              </a:rPr>
              <a:t>are short single-stranded RNA molecules which control gene </a:t>
            </a:r>
            <a:r>
              <a:rPr lang="en-US" sz="2400" b="1" dirty="0" smtClean="0">
                <a:solidFill>
                  <a:srgbClr val="0000A2"/>
                </a:solidFill>
              </a:rPr>
              <a:t>networks</a:t>
            </a:r>
            <a:br>
              <a:rPr lang="en-US" sz="2400" b="1" dirty="0" smtClean="0">
                <a:solidFill>
                  <a:srgbClr val="0000A2"/>
                </a:solidFill>
              </a:rPr>
            </a:br>
            <a:endParaRPr lang="en-US" sz="1000" b="1" dirty="0">
              <a:solidFill>
                <a:srgbClr val="0000A2"/>
              </a:solidFill>
            </a:endParaRPr>
          </a:p>
          <a:p>
            <a:r>
              <a:rPr lang="en-US" sz="1000" b="1" dirty="0" smtClean="0">
                <a:solidFill>
                  <a:srgbClr val="0000A2"/>
                </a:solidFill>
              </a:rPr>
              <a:t/>
            </a:r>
            <a:br>
              <a:rPr lang="en-US" sz="1000" b="1" dirty="0" smtClean="0">
                <a:solidFill>
                  <a:srgbClr val="0000A2"/>
                </a:solidFill>
              </a:rPr>
            </a:br>
            <a:endParaRPr lang="en-US" sz="1000" b="1" dirty="0">
              <a:solidFill>
                <a:srgbClr val="0000A2"/>
              </a:solidFill>
            </a:endParaRPr>
          </a:p>
          <a:p>
            <a:r>
              <a:rPr lang="en-US" sz="2400" b="1" dirty="0">
                <a:solidFill>
                  <a:srgbClr val="0000A2"/>
                </a:solidFill>
              </a:rPr>
              <a:t>miR-222 </a:t>
            </a:r>
            <a:r>
              <a:rPr lang="en-US" sz="2400" b="1" dirty="0" smtClean="0">
                <a:solidFill>
                  <a:srgbClr val="0000A2"/>
                </a:solidFill>
              </a:rPr>
              <a:t>and </a:t>
            </a:r>
            <a:r>
              <a:rPr lang="en-US" sz="2400" b="1" dirty="0">
                <a:solidFill>
                  <a:srgbClr val="0000A2"/>
                </a:solidFill>
              </a:rPr>
              <a:t>miR-146a are associated with inflammation and cardiac pathology</a:t>
            </a:r>
          </a:p>
          <a:p>
            <a:r>
              <a:rPr lang="en-US" sz="1000" b="1" dirty="0" smtClean="0">
                <a:solidFill>
                  <a:srgbClr val="0000A2"/>
                </a:solidFill>
              </a:rPr>
              <a:t/>
            </a:r>
            <a:br>
              <a:rPr lang="en-US" sz="1000" b="1" dirty="0" smtClean="0">
                <a:solidFill>
                  <a:srgbClr val="0000A2"/>
                </a:solidFill>
              </a:rPr>
            </a:br>
            <a:r>
              <a:rPr lang="en-US" sz="1000" b="1" dirty="0" smtClean="0">
                <a:solidFill>
                  <a:srgbClr val="0000A2"/>
                </a:solidFill>
              </a:rPr>
              <a:t/>
            </a:r>
            <a:br>
              <a:rPr lang="en-US" sz="1000" b="1" dirty="0" smtClean="0">
                <a:solidFill>
                  <a:srgbClr val="0000A2"/>
                </a:solidFill>
              </a:rPr>
            </a:br>
            <a:endParaRPr lang="en-US" sz="1000" b="1" dirty="0" smtClean="0">
              <a:solidFill>
                <a:srgbClr val="0000A2"/>
              </a:solidFill>
            </a:endParaRPr>
          </a:p>
          <a:p>
            <a:r>
              <a:rPr lang="en-US" sz="2400" b="1" dirty="0" smtClean="0">
                <a:solidFill>
                  <a:srgbClr val="0000A2"/>
                </a:solidFill>
              </a:rPr>
              <a:t>Children’s </a:t>
            </a:r>
            <a:r>
              <a:rPr lang="en-US" sz="2400" b="1" dirty="0">
                <a:solidFill>
                  <a:srgbClr val="0000A2"/>
                </a:solidFill>
              </a:rPr>
              <a:t>screen time </a:t>
            </a:r>
            <a:r>
              <a:rPr lang="en-US" sz="2400" b="1" dirty="0" smtClean="0">
                <a:solidFill>
                  <a:srgbClr val="0000A2"/>
                </a:solidFill>
              </a:rPr>
              <a:t>altered </a:t>
            </a:r>
            <a:r>
              <a:rPr lang="en-US" sz="2400" b="1" dirty="0">
                <a:solidFill>
                  <a:srgbClr val="0000A2"/>
                </a:solidFill>
              </a:rPr>
              <a:t>the expression of saliva extracellular miR-222 and </a:t>
            </a:r>
            <a:r>
              <a:rPr lang="en-US" sz="2400" b="1" dirty="0" smtClean="0">
                <a:solidFill>
                  <a:srgbClr val="0000A2"/>
                </a:solidFill>
              </a:rPr>
              <a:t>miR-146a</a:t>
            </a:r>
            <a:br>
              <a:rPr lang="en-US" sz="2400" b="1" dirty="0" smtClean="0">
                <a:solidFill>
                  <a:srgbClr val="0000A2"/>
                </a:solidFill>
              </a:rPr>
            </a:br>
            <a:endParaRPr lang="en-US" sz="1000" b="1" dirty="0" smtClean="0">
              <a:solidFill>
                <a:srgbClr val="0000A2"/>
              </a:solidFill>
            </a:endParaRPr>
          </a:p>
          <a:p>
            <a:r>
              <a:rPr lang="en-US" sz="1000" b="1" dirty="0" smtClean="0">
                <a:solidFill>
                  <a:srgbClr val="0000A2"/>
                </a:solidFill>
              </a:rPr>
              <a:t/>
            </a:r>
            <a:br>
              <a:rPr lang="en-US" sz="1000" b="1" dirty="0" smtClean="0">
                <a:solidFill>
                  <a:srgbClr val="0000A2"/>
                </a:solidFill>
              </a:rPr>
            </a:br>
            <a:endParaRPr lang="en-US" sz="1000" b="1" dirty="0">
              <a:solidFill>
                <a:srgbClr val="0000A2"/>
              </a:solidFill>
            </a:endParaRPr>
          </a:p>
          <a:p>
            <a:r>
              <a:rPr lang="en-US" sz="2400" b="1" dirty="0" smtClean="0">
                <a:solidFill>
                  <a:srgbClr val="0000A2"/>
                </a:solidFill>
              </a:rPr>
              <a:t>As screen time increased, miR-222 and miR-146a increased, independent of BMI </a:t>
            </a:r>
            <a:r>
              <a:rPr lang="en-US" sz="2400" b="1" dirty="0">
                <a:solidFill>
                  <a:srgbClr val="0000A2"/>
                </a:solidFill>
              </a:rPr>
              <a:t>and physical activity of the </a:t>
            </a:r>
            <a:r>
              <a:rPr lang="en-US" sz="2400" b="1" dirty="0" smtClean="0">
                <a:solidFill>
                  <a:srgbClr val="0000A2"/>
                </a:solidFill>
              </a:rPr>
              <a:t>child</a:t>
            </a:r>
            <a:endParaRPr lang="en-US" sz="2400" b="1" dirty="0">
              <a:solidFill>
                <a:srgbClr val="0000A2"/>
              </a:solidFill>
            </a:endParaRPr>
          </a:p>
          <a:p>
            <a:endParaRPr lang="en-US" sz="2400" b="1" dirty="0">
              <a:solidFill>
                <a:srgbClr val="0000A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481539" y="9144"/>
            <a:ext cx="2660649" cy="6839716"/>
            <a:chOff x="6463251" y="9144"/>
            <a:chExt cx="2660649" cy="6839716"/>
          </a:xfrm>
        </p:grpSpPr>
        <p:pic>
          <p:nvPicPr>
            <p:cNvPr id="10244" name="Picture 4" descr="Excess Screen Time is Linked to Childhood Obesity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7"/>
            <a:stretch/>
          </p:blipFill>
          <p:spPr bwMode="auto">
            <a:xfrm>
              <a:off x="6465717" y="9144"/>
              <a:ext cx="2658183" cy="3927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6" name="Picture 6" descr="Workshop: Interpreting for Pediatric Genetics – NCTA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230" r="12954"/>
            <a:stretch/>
          </p:blipFill>
          <p:spPr bwMode="auto">
            <a:xfrm rot="5400000">
              <a:off x="6335106" y="4060067"/>
              <a:ext cx="2916938" cy="2660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/>
          <p:nvPr/>
        </p:nvSpPr>
        <p:spPr>
          <a:xfrm>
            <a:off x="-1" y="9144"/>
            <a:ext cx="6481539" cy="557784"/>
          </a:xfrm>
          <a:prstGeom prst="rect">
            <a:avLst/>
          </a:prstGeom>
          <a:solidFill>
            <a:srgbClr val="D9582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602" y="57203"/>
            <a:ext cx="5566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Screen time may influence our epigenome</a:t>
            </a:r>
          </a:p>
        </p:txBody>
      </p:sp>
    </p:spTree>
    <p:extLst>
      <p:ext uri="{BB962C8B-B14F-4D97-AF65-F5344CB8AC3E}">
        <p14:creationId xmlns:p14="http://schemas.microsoft.com/office/powerpoint/2010/main" val="1474890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4360" y="484632"/>
            <a:ext cx="76626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A2"/>
                </a:solidFill>
              </a:rPr>
              <a:t>Sitting </a:t>
            </a:r>
            <a:r>
              <a:rPr lang="en-US" sz="2400" b="1" dirty="0">
                <a:solidFill>
                  <a:srgbClr val="0000A2"/>
                </a:solidFill>
              </a:rPr>
              <a:t>for </a:t>
            </a:r>
            <a:r>
              <a:rPr lang="en-US" sz="2400" b="1" dirty="0" smtClean="0">
                <a:solidFill>
                  <a:srgbClr val="0000A2"/>
                </a:solidFill>
              </a:rPr>
              <a:t>8 or more hours per day increases the risk of:</a:t>
            </a:r>
          </a:p>
          <a:p>
            <a:endParaRPr lang="en-US" sz="2400" b="1" dirty="0">
              <a:solidFill>
                <a:srgbClr val="0000A2"/>
              </a:solidFill>
            </a:endParaRPr>
          </a:p>
          <a:p>
            <a:r>
              <a:rPr lang="en-US" sz="2400" b="1" dirty="0">
                <a:solidFill>
                  <a:srgbClr val="0000A2"/>
                </a:solidFill>
              </a:rPr>
              <a:t> </a:t>
            </a:r>
            <a:r>
              <a:rPr lang="en-US" sz="2400" b="1" dirty="0" smtClean="0">
                <a:solidFill>
                  <a:srgbClr val="0000A2"/>
                </a:solidFill>
              </a:rPr>
              <a:t>    CVD		obesity	deep vein thrombosis</a:t>
            </a:r>
          </a:p>
          <a:p>
            <a:endParaRPr lang="en-US" sz="2400" b="1" dirty="0" smtClean="0">
              <a:solidFill>
                <a:srgbClr val="0000A2"/>
              </a:solidFill>
            </a:endParaRPr>
          </a:p>
          <a:p>
            <a:r>
              <a:rPr lang="en-US" sz="2400" b="1" dirty="0">
                <a:solidFill>
                  <a:srgbClr val="0000A2"/>
                </a:solidFill>
              </a:rPr>
              <a:t> </a:t>
            </a:r>
            <a:r>
              <a:rPr lang="en-US" sz="2400" b="1" dirty="0" smtClean="0">
                <a:solidFill>
                  <a:srgbClr val="0000A2"/>
                </a:solidFill>
              </a:rPr>
              <a:t>    diabetes	pain		metabolic syndrome</a:t>
            </a:r>
          </a:p>
          <a:p>
            <a:endParaRPr lang="en-US" sz="2400" b="1" dirty="0">
              <a:solidFill>
                <a:srgbClr val="0000A2"/>
              </a:solidFill>
            </a:endParaRPr>
          </a:p>
          <a:p>
            <a:endParaRPr lang="en-US" sz="2400" b="1" dirty="0" smtClean="0">
              <a:solidFill>
                <a:srgbClr val="0000A2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00A2"/>
                </a:solidFill>
              </a:rPr>
              <a:t>Sitting and lying down results in a sluggish lymphatic system which has negative affects on health and wellbeing</a:t>
            </a:r>
          </a:p>
          <a:p>
            <a:pPr algn="ctr"/>
            <a:endParaRPr lang="en-US" sz="2400" b="1" dirty="0">
              <a:solidFill>
                <a:srgbClr val="0000A2"/>
              </a:solidFill>
            </a:endParaRPr>
          </a:p>
          <a:p>
            <a:endParaRPr lang="en-US" sz="2400" b="1" dirty="0">
              <a:solidFill>
                <a:srgbClr val="0000A2"/>
              </a:solidFill>
            </a:endParaRPr>
          </a:p>
          <a:p>
            <a:endParaRPr lang="en-US" sz="2400" b="1" dirty="0">
              <a:solidFill>
                <a:srgbClr val="0000A2"/>
              </a:solidFill>
            </a:endParaRPr>
          </a:p>
        </p:txBody>
      </p:sp>
      <p:pic>
        <p:nvPicPr>
          <p:cNvPr id="10242" name="Picture 2" descr="Video Sejarah Teknologi - taufiq.ne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17"/>
          <a:stretch/>
        </p:blipFill>
        <p:spPr bwMode="auto">
          <a:xfrm>
            <a:off x="1568196" y="4382452"/>
            <a:ext cx="5715000" cy="196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86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2775" y="323850"/>
            <a:ext cx="4441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Life expectancy trends 2016-2018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76725" y="1052512"/>
            <a:ext cx="260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</a:t>
            </a:r>
            <a:r>
              <a:rPr lang="en-US" sz="2400" b="1" dirty="0" smtClean="0"/>
              <a:t>verdose &amp; suicide</a:t>
            </a:r>
            <a:endParaRPr lang="en-US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14625" y="1781175"/>
            <a:ext cx="6019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Loneliness     Social Relationships     Touch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19950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7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8620" y="989045"/>
            <a:ext cx="5393094" cy="5943600"/>
          </a:xfrm>
          <a:prstGeom prst="rect">
            <a:avLst/>
          </a:prstGeom>
          <a:solidFill>
            <a:schemeClr val="accent6">
              <a:lumMod val="20000"/>
              <a:lumOff val="80000"/>
              <a:alpha val="45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744850" y="164158"/>
            <a:ext cx="3724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Few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0000A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Suggestions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A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790" y="1394390"/>
            <a:ext cx="4926274" cy="4708981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Find out what you really value</a:t>
            </a:r>
          </a:p>
          <a:p>
            <a:pPr marL="457200" indent="-457200">
              <a:buAutoNum type="arabicPeriod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Monitor and track your behavior</a:t>
            </a:r>
          </a:p>
          <a:p>
            <a:pPr marL="457200" indent="-457200">
              <a:buAutoNum type="arabicPeriod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Get buy-in from your family and/or friends</a:t>
            </a:r>
          </a:p>
          <a:p>
            <a:pPr marL="457200" indent="-457200">
              <a:buAutoNum type="arabicPeriod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Create your own well-defined stopping cues</a:t>
            </a:r>
          </a:p>
          <a:p>
            <a:pPr marL="457200" indent="-457200">
              <a:buAutoNum type="arabicPeriod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 alternative activities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Physically reconnect with others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Physically reconnect with nature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406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1944" y="187677"/>
            <a:ext cx="83099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Worldwide, 6 billion people have access to a mobile phone, while  only 4.5 billion have access to working toilets</a:t>
            </a:r>
          </a:p>
          <a:p>
            <a:pPr algn="ctr"/>
            <a:endParaRPr lang="en-US" sz="2400" b="1" dirty="0"/>
          </a:p>
          <a:p>
            <a:pPr algn="ctr"/>
            <a:endParaRPr lang="en-US" sz="24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2400" b="1" dirty="0" smtClean="0"/>
          </a:p>
          <a:p>
            <a:pPr algn="ctr"/>
            <a:endParaRPr lang="en-US" sz="2400" b="1" dirty="0"/>
          </a:p>
          <a:p>
            <a:pPr algn="ctr"/>
            <a:endParaRPr lang="en-US" sz="2400" b="1" dirty="0" smtClean="0"/>
          </a:p>
        </p:txBody>
      </p:sp>
      <p:pic>
        <p:nvPicPr>
          <p:cNvPr id="4" name="Picture 3" descr="Free photo: Frog, Mobile Phone, Toilet, Loo, Wc - Free Image on Pixabay - 9141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496" y="1328547"/>
            <a:ext cx="3148584" cy="1820275"/>
          </a:xfrm>
          <a:prstGeom prst="rect">
            <a:avLst/>
          </a:prstGeom>
        </p:spPr>
      </p:pic>
      <p:pic>
        <p:nvPicPr>
          <p:cNvPr id="6" name="Picture 5" descr="Is this generation in a lot of trouble? | CreateDeba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594" y="3906031"/>
            <a:ext cx="4278406" cy="20558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1944" y="3513364"/>
            <a:ext cx="454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average age when children </a:t>
            </a:r>
            <a:br>
              <a:rPr lang="en-US" sz="2400" b="1" dirty="0"/>
            </a:br>
            <a:r>
              <a:rPr lang="en-US" sz="2400" b="1" dirty="0"/>
              <a:t>receive their first smartphone </a:t>
            </a:r>
            <a:br>
              <a:rPr lang="en-US" sz="2400" b="1" dirty="0"/>
            </a:br>
            <a:r>
              <a:rPr lang="en-US" sz="2400" b="1" dirty="0"/>
              <a:t>10 </a:t>
            </a:r>
            <a:r>
              <a:rPr lang="en-US" sz="2400" b="1" dirty="0" smtClean="0"/>
              <a:t>years-old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21944" y="4992392"/>
            <a:ext cx="4405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25% of kids under the age of </a:t>
            </a:r>
            <a:r>
              <a:rPr lang="en-US" sz="2400" b="1" dirty="0" smtClean="0"/>
              <a:t>6 </a:t>
            </a:r>
            <a:r>
              <a:rPr lang="en-US" sz="2400" b="1" dirty="0"/>
              <a:t>have phones and half of </a:t>
            </a:r>
            <a:r>
              <a:rPr lang="en-US" sz="2400" b="1" dirty="0" smtClean="0"/>
              <a:t>them </a:t>
            </a:r>
            <a:r>
              <a:rPr lang="en-US" sz="2400" b="1" dirty="0"/>
              <a:t>spend up to 21 hours a </a:t>
            </a:r>
            <a:r>
              <a:rPr lang="en-US" sz="2400" b="1" dirty="0" smtClean="0"/>
              <a:t>week </a:t>
            </a:r>
            <a:r>
              <a:rPr lang="en-US" sz="2400" b="1" dirty="0"/>
              <a:t>on them.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225857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9685" y="3950349"/>
            <a:ext cx="4477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vast majority of our personal</a:t>
            </a:r>
          </a:p>
          <a:p>
            <a:r>
              <a:rPr lang="en-US" sz="2400" b="1" dirty="0"/>
              <a:t>t</a:t>
            </a:r>
            <a:r>
              <a:rPr lang="en-US" sz="2400" b="1" dirty="0" smtClean="0"/>
              <a:t>ime is consumed by screen time 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30" t="22561" r="35518" b="16529"/>
          <a:stretch/>
        </p:blipFill>
        <p:spPr>
          <a:xfrm>
            <a:off x="324871" y="394332"/>
            <a:ext cx="5266944" cy="29703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9768" y="5367009"/>
            <a:ext cx="7836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Our personal time is what defines us and it is where we develop as individuals.</a:t>
            </a:r>
            <a:endParaRPr lang="en-US" sz="24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6071616" y="1112332"/>
            <a:ext cx="2679709" cy="3253515"/>
            <a:chOff x="6089904" y="111171"/>
            <a:chExt cx="2560837" cy="3052653"/>
          </a:xfrm>
        </p:grpSpPr>
        <p:pic>
          <p:nvPicPr>
            <p:cNvPr id="5" name="Picture 4" descr="Television Tv Tube · Free vector graphic on Pixabay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904" y="111171"/>
              <a:ext cx="2560837" cy="3052653"/>
            </a:xfrm>
            <a:prstGeom prst="rect">
              <a:avLst/>
            </a:prstGeom>
          </p:spPr>
        </p:pic>
        <p:sp>
          <p:nvSpPr>
            <p:cNvPr id="6" name="Rounded Rectangle 5"/>
            <p:cNvSpPr/>
            <p:nvPr/>
          </p:nvSpPr>
          <p:spPr>
            <a:xfrm>
              <a:off x="6227064" y="1709928"/>
              <a:ext cx="1572768" cy="123444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50" name="Picture 2" descr="Image result for ted talks screen time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63" r="13699"/>
            <a:stretch/>
          </p:blipFill>
          <p:spPr bwMode="auto">
            <a:xfrm>
              <a:off x="6277580" y="1801542"/>
              <a:ext cx="1471735" cy="1091601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41418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1945" y="5352705"/>
            <a:ext cx="855687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solidFill>
                  <a:srgbClr val="0000A2"/>
                </a:solidFill>
              </a:rPr>
              <a:t>Screen tech’s do not allow their own children to use their own tech</a:t>
            </a:r>
            <a:endParaRPr lang="en-US" sz="2300" b="1" dirty="0">
              <a:solidFill>
                <a:srgbClr val="0000A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817" y="538496"/>
            <a:ext cx="78897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A2"/>
                </a:solidFill>
              </a:rPr>
              <a:t>Not all screen time is bad – but some apps make us unhappy</a:t>
            </a:r>
            <a:endParaRPr lang="en-US" sz="2400" b="1" dirty="0">
              <a:solidFill>
                <a:srgbClr val="0000A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616" t="22289" r="35404" b="23423"/>
          <a:stretch/>
        </p:blipFill>
        <p:spPr>
          <a:xfrm>
            <a:off x="779442" y="1307593"/>
            <a:ext cx="7212473" cy="36118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04292" y="4039410"/>
            <a:ext cx="170072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8CC9F6"/>
                </a:solidFill>
              </a:rPr>
              <a:t>27</a:t>
            </a:r>
          </a:p>
          <a:p>
            <a:pPr algn="ctr"/>
            <a:r>
              <a:rPr lang="en-US" dirty="0">
                <a:solidFill>
                  <a:srgbClr val="8CC9F6"/>
                </a:solidFill>
              </a:rPr>
              <a:t>m</a:t>
            </a:r>
            <a:r>
              <a:rPr lang="en-US" dirty="0" smtClean="0">
                <a:solidFill>
                  <a:srgbClr val="8CC9F6"/>
                </a:solidFill>
              </a:rPr>
              <a:t>inutes per day</a:t>
            </a:r>
            <a:endParaRPr lang="en-US" dirty="0">
              <a:solidFill>
                <a:srgbClr val="8CC9F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1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dn.statcdn.com/Infographic/images/normal/1165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399" y="539496"/>
            <a:ext cx="7839241" cy="5585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40096" y="6858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8838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8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4750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noProof="0" dirty="0" smtClean="0">
                <a:solidFill>
                  <a:srgbClr val="0033CC"/>
                </a:solidFill>
                <a:latin typeface="Calibri"/>
              </a:rPr>
              <a:t>Correlates of Increased Screen Time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19200"/>
            <a:ext cx="7696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Eyesight	sleep	    obesity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Decreased academic and work performance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Changes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 brain development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baseline="0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Changes in gene expression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Depression and loneliness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7823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he Harmful Effects Of Blue Light — Optimum Vision and Eyec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72" y="4087366"/>
            <a:ext cx="4272191" cy="256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98018" y="4584194"/>
            <a:ext cx="35642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A2"/>
                </a:solidFill>
              </a:rPr>
              <a:t>Blue </a:t>
            </a:r>
            <a:r>
              <a:rPr lang="en-US" sz="2400" b="1" dirty="0">
                <a:solidFill>
                  <a:srgbClr val="0000A2"/>
                </a:solidFill>
              </a:rPr>
              <a:t>light could be contributing to macular degeneration 	(loss of central vision)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3056" y="1177608"/>
            <a:ext cx="8437887" cy="3019641"/>
            <a:chOff x="375976" y="1426023"/>
            <a:chExt cx="8437887" cy="3019641"/>
          </a:xfrm>
        </p:grpSpPr>
        <p:sp>
          <p:nvSpPr>
            <p:cNvPr id="2" name="Rectangle 1"/>
            <p:cNvSpPr/>
            <p:nvPr/>
          </p:nvSpPr>
          <p:spPr>
            <a:xfrm>
              <a:off x="2356549" y="1554618"/>
              <a:ext cx="355047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olidFill>
                    <a:srgbClr val="0000A2"/>
                  </a:solidFill>
                </a:rPr>
                <a:t>Visible light with the highest intensity</a:t>
              </a:r>
              <a:endParaRPr lang="en-US" sz="1600" b="1" dirty="0">
                <a:solidFill>
                  <a:srgbClr val="0000A2"/>
                </a:solidFill>
              </a:endParaRPr>
            </a:p>
          </p:txBody>
        </p:sp>
        <p:pic>
          <p:nvPicPr>
            <p:cNvPr id="1026" name="Picture 2" descr="What is blue light? — Blue Light Expos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976" y="1426023"/>
              <a:ext cx="8437887" cy="3019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0" y="195334"/>
            <a:ext cx="9144000" cy="595330"/>
          </a:xfrm>
          <a:prstGeom prst="rect">
            <a:avLst/>
          </a:prstGeom>
          <a:solidFill>
            <a:srgbClr val="0000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0137" y="262166"/>
            <a:ext cx="8483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What is blue light?</a:t>
            </a:r>
          </a:p>
        </p:txBody>
      </p:sp>
    </p:spTree>
    <p:extLst>
      <p:ext uri="{BB962C8B-B14F-4D97-AF65-F5344CB8AC3E}">
        <p14:creationId xmlns:p14="http://schemas.microsoft.com/office/powerpoint/2010/main" val="2559151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7D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dn1.collective-evolution.com/assets/uploads/2016/05/blueligh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5906"/>
            <a:ext cx="9144000" cy="527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944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5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85954" y="268870"/>
            <a:ext cx="8483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A2"/>
                </a:solidFill>
              </a:rPr>
              <a:t>Why or how does screen time affect sleep?</a:t>
            </a:r>
          </a:p>
          <a:p>
            <a:pPr algn="ctr"/>
            <a:r>
              <a:rPr lang="en-US" sz="2400" b="1" dirty="0" smtClean="0">
                <a:solidFill>
                  <a:srgbClr val="0000A2"/>
                </a:solidFill>
              </a:rPr>
              <a:t>It inhibits the release of </a:t>
            </a:r>
            <a:r>
              <a:rPr lang="en-US" sz="2400" b="1" i="1" dirty="0" smtClean="0">
                <a:solidFill>
                  <a:srgbClr val="0000A2"/>
                </a:solidFill>
              </a:rPr>
              <a:t>melatonin</a:t>
            </a:r>
            <a:r>
              <a:rPr lang="en-US" sz="2400" b="1" dirty="0" smtClean="0">
                <a:solidFill>
                  <a:srgbClr val="0000A2"/>
                </a:solidFill>
              </a:rPr>
              <a:t>, the sleep hormone.</a:t>
            </a:r>
            <a:endParaRPr lang="en-US" sz="2400" b="1" dirty="0">
              <a:solidFill>
                <a:srgbClr val="0000A2"/>
              </a:solidFill>
            </a:endParaRPr>
          </a:p>
          <a:p>
            <a:r>
              <a:rPr lang="en-US" sz="2400" b="1" dirty="0">
                <a:solidFill>
                  <a:srgbClr val="0000A2"/>
                </a:solidFill>
              </a:rPr>
              <a:t>	</a:t>
            </a:r>
          </a:p>
        </p:txBody>
      </p:sp>
      <p:pic>
        <p:nvPicPr>
          <p:cNvPr id="8194" name="Picture 2" descr="blue light at nigh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471" y="1295463"/>
            <a:ext cx="4776155" cy="318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1966" y="4818888"/>
            <a:ext cx="82917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A2"/>
                </a:solidFill>
              </a:rPr>
              <a:t>Some studies suggest a link between exposure to light at night, such as working the night shift, to some types of cancer, diabetes, heart disease, and obesity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endParaRPr lang="en-US" b="1" dirty="0">
              <a:solidFill>
                <a:srgbClr val="0000A2"/>
              </a:solidFill>
            </a:endParaRPr>
          </a:p>
          <a:p>
            <a:r>
              <a:rPr lang="en-US" b="1" dirty="0">
                <a:solidFill>
                  <a:srgbClr val="0000A2"/>
                </a:solidFill>
              </a:rPr>
              <a:t>Blue light at night disrupts of the circadian nocturnal melatonin signal and promotes the growth and metabolism of human breast cancer  </a:t>
            </a:r>
          </a:p>
        </p:txBody>
      </p:sp>
    </p:spTree>
    <p:extLst>
      <p:ext uri="{BB962C8B-B14F-4D97-AF65-F5344CB8AC3E}">
        <p14:creationId xmlns:p14="http://schemas.microsoft.com/office/powerpoint/2010/main" val="2856120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7950</TotalTime>
  <Words>668</Words>
  <Application>Microsoft Office PowerPoint</Application>
  <PresentationFormat>On-screen Show (4:3)</PresentationFormat>
  <Paragraphs>91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Southern Utah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White</dc:creator>
  <cp:lastModifiedBy>Lynn White</cp:lastModifiedBy>
  <cp:revision>82</cp:revision>
  <dcterms:created xsi:type="dcterms:W3CDTF">2019-09-11T02:49:12Z</dcterms:created>
  <dcterms:modified xsi:type="dcterms:W3CDTF">2021-03-09T05:25:31Z</dcterms:modified>
</cp:coreProperties>
</file>